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4"/>
  </p:notesMasterIdLst>
  <p:sldIdLst>
    <p:sldId id="256" r:id="rId5"/>
    <p:sldId id="257" r:id="rId6"/>
    <p:sldId id="264" r:id="rId7"/>
    <p:sldId id="267" r:id="rId8"/>
    <p:sldId id="268" r:id="rId9"/>
    <p:sldId id="269" r:id="rId10"/>
    <p:sldId id="270" r:id="rId11"/>
    <p:sldId id="304" r:id="rId12"/>
    <p:sldId id="290" r:id="rId13"/>
    <p:sldId id="291" r:id="rId14"/>
    <p:sldId id="293" r:id="rId15"/>
    <p:sldId id="295" r:id="rId16"/>
    <p:sldId id="294" r:id="rId17"/>
    <p:sldId id="300" r:id="rId18"/>
    <p:sldId id="301" r:id="rId19"/>
    <p:sldId id="266" r:id="rId20"/>
    <p:sldId id="302" r:id="rId21"/>
    <p:sldId id="297" r:id="rId22"/>
    <p:sldId id="298" r:id="rId23"/>
    <p:sldId id="303" r:id="rId24"/>
    <p:sldId id="283" r:id="rId25"/>
    <p:sldId id="280" r:id="rId26"/>
    <p:sldId id="284" r:id="rId27"/>
    <p:sldId id="285" r:id="rId28"/>
    <p:sldId id="277" r:id="rId29"/>
    <p:sldId id="296" r:id="rId30"/>
    <p:sldId id="275" r:id="rId31"/>
    <p:sldId id="278" r:id="rId32"/>
    <p:sldId id="263"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Afriyie Attakorah" initials="JAA" lastIdx="1" clrIdx="0">
    <p:extLst>
      <p:ext uri="{19B8F6BF-5375-455C-9EA6-DF929625EA0E}">
        <p15:presenceInfo xmlns:p15="http://schemas.microsoft.com/office/powerpoint/2012/main" userId="5ae2cb8587c540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C905E-F3AE-4DA3-BC8D-69748E100412}" v="46" dt="2019-12-07T17:24:58.5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snapToGrid="0">
      <p:cViewPr varScale="1">
        <p:scale>
          <a:sx n="31" d="100"/>
          <a:sy n="31" d="100"/>
        </p:scale>
        <p:origin x="116" y="18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nanonets.com/blog/optical-flow/" TargetMode="External"/><Relationship Id="rId2" Type="http://schemas.openxmlformats.org/officeDocument/2006/relationships/hyperlink" Target="https://medium.com/swlh/what-is-optical-flow-and-why-does-it-matter-in-deep-learning-b3278bb205b5" TargetMode="Externa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skywell.software/blog/top-6-computer-vision-techniques-and-algorithm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02926"/>
            <a:ext cx="16055320" cy="324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a:t>OPTICAL FLOW ESTIMATION BASED ON DEEP LEARNING APPROACHES</a:t>
            </a:r>
          </a:p>
        </p:txBody>
      </p:sp>
      <p:sp>
        <p:nvSpPr>
          <p:cNvPr id="53" name="Очень крутой подзаголовок презентации"/>
          <p:cNvSpPr txBox="1"/>
          <p:nvPr/>
        </p:nvSpPr>
        <p:spPr>
          <a:xfrm>
            <a:off x="7116914" y="7838245"/>
            <a:ext cx="13156002" cy="3142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t>Student: Attakorah Joseph Afriyie</a:t>
            </a:r>
          </a:p>
          <a:p>
            <a:r>
              <a:rPr lang="en-US" sz="2600" dirty="0"/>
              <a:t>    </a:t>
            </a:r>
          </a:p>
          <a:p>
            <a:r>
              <a:rPr lang="en-US" dirty="0"/>
              <a:t>Supervisor: Professor </a:t>
            </a:r>
            <a:r>
              <a:rPr lang="en-US" dirty="0" err="1"/>
              <a:t>Hadi</a:t>
            </a:r>
            <a:r>
              <a:rPr lang="en-US" dirty="0"/>
              <a:t> Saleh</a:t>
            </a:r>
          </a:p>
          <a:p>
            <a:r>
              <a:rPr lang="en-US" sz="2600" dirty="0"/>
              <a:t>   </a:t>
            </a:r>
          </a:p>
        </p:txBody>
      </p:sp>
      <p:sp>
        <p:nvSpPr>
          <p:cNvPr id="54" name="Название подразделения,  лаборатории, факультета и т.д."/>
          <p:cNvSpPr txBox="1"/>
          <p:nvPr/>
        </p:nvSpPr>
        <p:spPr>
          <a:xfrm>
            <a:off x="7116914" y="909578"/>
            <a:ext cx="12130090" cy="2083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lgn="l">
              <a:defRPr sz="4200">
                <a:solidFill>
                  <a:srgbClr val="253957"/>
                </a:solidFill>
                <a:latin typeface="+mn-lt"/>
                <a:ea typeface="+mn-ea"/>
                <a:cs typeface="+mn-cs"/>
                <a:sym typeface="Arial Narrow"/>
              </a:defRPr>
            </a:pPr>
            <a:r>
              <a:rPr lang="en-US" sz="4200" dirty="0">
                <a:sym typeface="Arial Narrow"/>
              </a:rPr>
              <a:t>National Research University Higher School of Economics</a:t>
            </a:r>
            <a:br>
              <a:rPr lang="en-US" dirty="0"/>
            </a:br>
            <a:r>
              <a:rPr lang="en-US" dirty="0"/>
              <a:t>Faculty of Computer Science</a:t>
            </a:r>
          </a:p>
          <a:p>
            <a:pPr algn="l">
              <a:defRPr sz="4200">
                <a:solidFill>
                  <a:srgbClr val="253957"/>
                </a:solidFill>
                <a:latin typeface="+mn-lt"/>
                <a:ea typeface="+mn-ea"/>
                <a:cs typeface="+mn-cs"/>
                <a:sym typeface="Arial Narrow"/>
              </a:defRPr>
            </a:pPr>
            <a:r>
              <a:rPr lang="en-US" dirty="0"/>
              <a:t>Master’s </a:t>
            </a:r>
            <a:r>
              <a:rPr lang="en-US" dirty="0" err="1"/>
              <a:t>Programme</a:t>
            </a:r>
            <a:r>
              <a:rPr lang="en-US" dirty="0"/>
              <a:t> ‘System and Software Engineering’</a:t>
            </a:r>
          </a:p>
        </p:txBody>
      </p:sp>
      <p:sp>
        <p:nvSpPr>
          <p:cNvPr id="55" name="Москва, 2017"/>
          <p:cNvSpPr txBox="1"/>
          <p:nvPr/>
        </p:nvSpPr>
        <p:spPr>
          <a:xfrm>
            <a:off x="7116915" y="11877127"/>
            <a:ext cx="944342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sz="3000" b="1" dirty="0"/>
              <a:t>Moscow, 2019</a:t>
            </a:r>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
        <p:nvSpPr>
          <p:cNvPr id="2" name="Slide Number Placeholder 1">
            <a:extLst>
              <a:ext uri="{FF2B5EF4-FFF2-40B4-BE49-F238E27FC236}">
                <a16:creationId xmlns:a16="http://schemas.microsoft.com/office/drawing/2014/main" id="{9F10E97A-D5BC-4FD9-BEC7-2AD91BF51DC0}"/>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As a goal to determine how computers can be made to gain high-level understanding from digital images or videos and to automate tasks that the human visual system can do, optical flow became a computer vision technique with pioneering researchers Horn and </a:t>
            </a:r>
            <a:r>
              <a:rPr lang="en-US" sz="4800" dirty="0" err="1"/>
              <a:t>Schunck</a:t>
            </a:r>
            <a:endParaRPr lang="en-US" sz="4800" dirty="0"/>
          </a:p>
        </p:txBody>
      </p:sp>
      <p:sp>
        <p:nvSpPr>
          <p:cNvPr id="6" name="TextBox 5">
            <a:extLst>
              <a:ext uri="{FF2B5EF4-FFF2-40B4-BE49-F238E27FC236}">
                <a16:creationId xmlns:a16="http://schemas.microsoft.com/office/drawing/2014/main" id="{67BE3303-3C52-4591-ADF6-690702B46CD4}"/>
              </a:ext>
            </a:extLst>
          </p:cNvPr>
          <p:cNvSpPr txBox="1"/>
          <p:nvPr/>
        </p:nvSpPr>
        <p:spPr>
          <a:xfrm>
            <a:off x="12192000" y="5835838"/>
            <a:ext cx="11277600" cy="6299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b="1" dirty="0"/>
              <a:t>ESTIMATION: </a:t>
            </a:r>
            <a:r>
              <a:rPr lang="en-US" dirty="0"/>
              <a:t>Sequences of ordered images allow the estimation of motion as either instantaneous image velocities or discrete image displacements. The optical flow methods try to calculate the motion between two image frames which are taken at successive frame times at every voxel position.</a:t>
            </a:r>
          </a:p>
        </p:txBody>
      </p:sp>
      <p:pic>
        <p:nvPicPr>
          <p:cNvPr id="2050" name="Picture 2" descr="Image result for computer vision">
            <a:extLst>
              <a:ext uri="{FF2B5EF4-FFF2-40B4-BE49-F238E27FC236}">
                <a16:creationId xmlns:a16="http://schemas.microsoft.com/office/drawing/2014/main" id="{A280DAE7-9DA3-4A1B-A382-168E299B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066" y="6268933"/>
            <a:ext cx="9274384" cy="5705920"/>
          </a:xfrm>
          <a:prstGeom prst="rect">
            <a:avLst/>
          </a:prstGeom>
          <a:noFill/>
          <a:extLst>
            <a:ext uri="{909E8E84-426E-40DD-AFC4-6F175D3DCCD1}">
              <a14:hiddenFill xmlns:a14="http://schemas.microsoft.com/office/drawing/2010/main">
                <a:solidFill>
                  <a:srgbClr val="FFFFFF"/>
                </a:solidFill>
              </a14:hiddenFill>
            </a:ext>
          </a:extLst>
        </p:spPr>
      </p:pic>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TextBox 4">
            <a:extLst>
              <a:ext uri="{FF2B5EF4-FFF2-40B4-BE49-F238E27FC236}">
                <a16:creationId xmlns:a16="http://schemas.microsoft.com/office/drawing/2014/main" id="{035BFC21-5322-4876-AB51-90DCAA9FBAE4}"/>
              </a:ext>
            </a:extLst>
          </p:cNvPr>
          <p:cNvSpPr txBox="1"/>
          <p:nvPr/>
        </p:nvSpPr>
        <p:spPr>
          <a:xfrm>
            <a:off x="2133600" y="12107325"/>
            <a:ext cx="714375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GH" sz="3200" b="0" i="0" u="none" strike="noStrike" cap="none" spc="0" normalizeH="0" baseline="0" dirty="0">
                <a:ln>
                  <a:noFill/>
                </a:ln>
                <a:solidFill>
                  <a:srgbClr val="000000"/>
                </a:solidFill>
                <a:effectLst/>
                <a:uFillTx/>
                <a:latin typeface="+mj-lt"/>
                <a:ea typeface="+mj-ea"/>
                <a:cs typeface="+mj-cs"/>
                <a:sym typeface="Helvetica Light"/>
              </a:rPr>
              <a:t>C</a:t>
            </a:r>
            <a:r>
              <a:rPr kumimoji="0" lang="en-US" sz="3200" b="0" i="0" u="none" strike="noStrike" cap="none" spc="0" normalizeH="0" baseline="0" dirty="0">
                <a:ln>
                  <a:noFill/>
                </a:ln>
                <a:solidFill>
                  <a:srgbClr val="000000"/>
                </a:solidFill>
                <a:effectLst/>
                <a:uFillTx/>
                <a:latin typeface="+mj-lt"/>
                <a:ea typeface="+mj-ea"/>
                <a:cs typeface="+mj-cs"/>
                <a:sym typeface="Helvetica Light"/>
              </a:rPr>
              <a:t>o</a:t>
            </a:r>
            <a:r>
              <a:rPr kumimoji="0" lang="en-GH" sz="3200" b="0" i="0" u="none" strike="noStrike" cap="none" spc="0" normalizeH="0" baseline="0" dirty="0">
                <a:ln>
                  <a:noFill/>
                </a:ln>
                <a:solidFill>
                  <a:srgbClr val="000000"/>
                </a:solidFill>
                <a:effectLst/>
                <a:uFillTx/>
                <a:latin typeface="+mj-lt"/>
                <a:ea typeface="+mj-ea"/>
                <a:cs typeface="+mj-cs"/>
                <a:sym typeface="Helvetica Light"/>
              </a:rPr>
              <a:t>m</a:t>
            </a:r>
            <a:r>
              <a:rPr kumimoji="0" lang="en-US" sz="3200" b="0" i="0" u="none" strike="noStrike" cap="none" spc="0" normalizeH="0" baseline="0" dirty="0">
                <a:ln>
                  <a:noFill/>
                </a:ln>
                <a:solidFill>
                  <a:srgbClr val="000000"/>
                </a:solidFill>
                <a:effectLst/>
                <a:uFillTx/>
                <a:latin typeface="+mj-lt"/>
                <a:ea typeface="+mj-ea"/>
                <a:cs typeface="+mj-cs"/>
                <a:sym typeface="Helvetica Light"/>
              </a:rPr>
              <a:t>p</a:t>
            </a:r>
            <a:r>
              <a:rPr kumimoji="0" lang="en-GH" sz="3200" b="0" i="0" u="none" strike="noStrike" cap="none" spc="0" normalizeH="0" baseline="0" dirty="0">
                <a:ln>
                  <a:noFill/>
                </a:ln>
                <a:solidFill>
                  <a:srgbClr val="000000"/>
                </a:solidFill>
                <a:effectLst/>
                <a:uFillTx/>
                <a:latin typeface="+mj-lt"/>
                <a:ea typeface="+mj-ea"/>
                <a:cs typeface="+mj-cs"/>
                <a:sym typeface="Helvetica Light"/>
              </a:rPr>
              <a:t>u</a:t>
            </a:r>
            <a:r>
              <a:rPr kumimoji="0" lang="en-US" sz="3200" b="0" i="0" u="none" strike="noStrike" cap="none" spc="0" normalizeH="0" baseline="0" dirty="0">
                <a:ln>
                  <a:noFill/>
                </a:ln>
                <a:solidFill>
                  <a:srgbClr val="000000"/>
                </a:solidFill>
                <a:effectLst/>
                <a:uFillTx/>
                <a:latin typeface="+mj-lt"/>
                <a:ea typeface="+mj-ea"/>
                <a:cs typeface="+mj-cs"/>
                <a:sym typeface="Helvetica Light"/>
              </a:rPr>
              <a:t>t</a:t>
            </a:r>
            <a:r>
              <a:rPr kumimoji="0" lang="en-GH" sz="3200" b="0" i="0" u="none" strike="noStrike" cap="none" spc="0" normalizeH="0" baseline="0" dirty="0">
                <a:ln>
                  <a:noFill/>
                </a:ln>
                <a:solidFill>
                  <a:srgbClr val="000000"/>
                </a:solidFill>
                <a:effectLst/>
                <a:uFillTx/>
                <a:latin typeface="+mj-lt"/>
                <a:ea typeface="+mj-ea"/>
                <a:cs typeface="+mj-cs"/>
                <a:sym typeface="Helvetica Light"/>
              </a:rPr>
              <a:t>e</a:t>
            </a:r>
            <a:r>
              <a:rPr kumimoji="0" lang="en-US" sz="3200" b="0" i="0" u="none" strike="noStrike" cap="none" spc="0" normalizeH="0" baseline="0" dirty="0">
                <a:ln>
                  <a:noFill/>
                </a:ln>
                <a:solidFill>
                  <a:srgbClr val="000000"/>
                </a:solidFill>
                <a:effectLst/>
                <a:uFillTx/>
                <a:latin typeface="+mj-lt"/>
                <a:ea typeface="+mj-ea"/>
                <a:cs typeface="+mj-cs"/>
                <a:sym typeface="Helvetica Light"/>
              </a:rPr>
              <a:t>r</a:t>
            </a:r>
            <a:r>
              <a:rPr kumimoji="0" lang="en-GH" sz="3200" b="0" i="0" u="none" strike="noStrike" cap="none" spc="0" normalizeH="0" baseline="0" dirty="0">
                <a:ln>
                  <a:noFill/>
                </a:ln>
                <a:solidFill>
                  <a:srgbClr val="000000"/>
                </a:solidFill>
                <a:effectLst/>
                <a:uFillTx/>
                <a:latin typeface="+mj-lt"/>
                <a:ea typeface="+mj-ea"/>
                <a:cs typeface="+mj-cs"/>
                <a:sym typeface="Helvetica Light"/>
              </a:rPr>
              <a:t> </a:t>
            </a:r>
            <a:r>
              <a:rPr kumimoji="0" lang="en-US" sz="3200" b="0" i="0" u="none" strike="noStrike" cap="none" spc="0" normalizeH="0" baseline="0" dirty="0">
                <a:ln>
                  <a:noFill/>
                </a:ln>
                <a:solidFill>
                  <a:srgbClr val="000000"/>
                </a:solidFill>
                <a:effectLst/>
                <a:uFillTx/>
                <a:latin typeface="+mj-lt"/>
                <a:ea typeface="+mj-ea"/>
                <a:cs typeface="+mj-cs"/>
                <a:sym typeface="Helvetica Light"/>
              </a:rPr>
              <a:t>V</a:t>
            </a:r>
            <a:r>
              <a:rPr kumimoji="0" lang="en-GH" sz="32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3200" b="0" i="0" u="none" strike="noStrike" cap="none" spc="0" normalizeH="0" baseline="0" dirty="0">
                <a:ln>
                  <a:noFill/>
                </a:ln>
                <a:solidFill>
                  <a:srgbClr val="000000"/>
                </a:solidFill>
                <a:effectLst/>
                <a:uFillTx/>
                <a:latin typeface="+mj-lt"/>
                <a:ea typeface="+mj-ea"/>
                <a:cs typeface="+mj-cs"/>
                <a:sym typeface="Helvetica Light"/>
              </a:rPr>
              <a:t>s</a:t>
            </a:r>
            <a:r>
              <a:rPr kumimoji="0" lang="en-GH" sz="3200" b="0" i="0" u="none" strike="noStrike" cap="none" spc="0" normalizeH="0" baseline="0" dirty="0" err="1">
                <a:ln>
                  <a:noFill/>
                </a:ln>
                <a:solidFill>
                  <a:srgbClr val="000000"/>
                </a:solidFill>
                <a:effectLst/>
                <a:uFillTx/>
                <a:latin typeface="+mj-lt"/>
                <a:ea typeface="+mj-ea"/>
                <a:cs typeface="+mj-cs"/>
                <a:sym typeface="Helvetica Light"/>
              </a:rPr>
              <a:t>i</a:t>
            </a:r>
            <a:r>
              <a:rPr kumimoji="0" lang="en-US" sz="3200" b="0" i="0" u="none" strike="noStrike" cap="none" spc="0" normalizeH="0" baseline="0" dirty="0">
                <a:ln>
                  <a:noFill/>
                </a:ln>
                <a:solidFill>
                  <a:srgbClr val="000000"/>
                </a:solidFill>
                <a:effectLst/>
                <a:uFillTx/>
                <a:latin typeface="+mj-lt"/>
                <a:ea typeface="+mj-ea"/>
                <a:cs typeface="+mj-cs"/>
                <a:sym typeface="Helvetica Light"/>
              </a:rPr>
              <a:t>o</a:t>
            </a:r>
            <a:r>
              <a:rPr kumimoji="0" lang="en-GH" sz="3200" b="0" i="0" u="none" strike="noStrike" cap="none" spc="0" normalizeH="0" baseline="0" dirty="0">
                <a:ln>
                  <a:noFill/>
                </a:ln>
                <a:solidFill>
                  <a:srgbClr val="000000"/>
                </a:solidFill>
                <a:effectLst/>
                <a:uFillTx/>
                <a:latin typeface="+mj-lt"/>
                <a:ea typeface="+mj-ea"/>
                <a:cs typeface="+mj-cs"/>
                <a:sym typeface="Helvetica Light"/>
              </a:rPr>
              <a:t>n [9]</a:t>
            </a:r>
            <a:endParaRPr kumimoji="0" lang="en-US" sz="32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387763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972525" y="317742"/>
            <a:ext cx="22421087" cy="1179845"/>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previous Methods</a:t>
            </a:r>
          </a:p>
        </p:txBody>
      </p:sp>
      <p:sp>
        <p:nvSpPr>
          <p:cNvPr id="4" name="TextBox 3">
            <a:extLst>
              <a:ext uri="{FF2B5EF4-FFF2-40B4-BE49-F238E27FC236}">
                <a16:creationId xmlns:a16="http://schemas.microsoft.com/office/drawing/2014/main" id="{8034540D-8C47-42B7-A397-3BC0116ED38F}"/>
              </a:ext>
            </a:extLst>
          </p:cNvPr>
          <p:cNvSpPr txBox="1"/>
          <p:nvPr/>
        </p:nvSpPr>
        <p:spPr>
          <a:xfrm>
            <a:off x="972526" y="1621059"/>
            <a:ext cx="22421087" cy="11777199"/>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0" algn="l"/>
            <a:r>
              <a:rPr lang="en-US" sz="4800" dirty="0"/>
              <a:t>•	Phase correlation – inverse of normalized cross-power spectrum</a:t>
            </a:r>
          </a:p>
          <a:p>
            <a:pPr lvl="0" algn="l"/>
            <a:r>
              <a:rPr lang="en-US" sz="4800" dirty="0"/>
              <a:t>•	Block-based methods – minimizing sum of squared differences or sum of absolute differences, or maximizing normalized cross-correlation</a:t>
            </a:r>
          </a:p>
          <a:p>
            <a:pPr lvl="0" algn="l"/>
            <a:r>
              <a:rPr lang="en-US" sz="4800" dirty="0"/>
              <a:t>•	Differential methods of estimating optical flow, based on partial derivatives of the image signal and/or the sought flow field and higher-order partial derivatives, such as:</a:t>
            </a:r>
          </a:p>
          <a:p>
            <a:pPr lvl="0" algn="l"/>
            <a:r>
              <a:rPr lang="en-US" sz="4800" dirty="0"/>
              <a:t>O		</a:t>
            </a:r>
            <a:r>
              <a:rPr lang="en-US" sz="4800" b="1" dirty="0"/>
              <a:t>Lucas–</a:t>
            </a:r>
            <a:r>
              <a:rPr lang="en-US" sz="4800" b="1" dirty="0" err="1"/>
              <a:t>Kanade</a:t>
            </a:r>
            <a:r>
              <a:rPr lang="en-US" sz="4800" dirty="0"/>
              <a:t> method – regarding image patches and an affine model for the flow field</a:t>
            </a:r>
          </a:p>
          <a:p>
            <a:pPr lvl="0" algn="l"/>
            <a:r>
              <a:rPr lang="en-US" sz="4800" dirty="0"/>
              <a:t>o		</a:t>
            </a:r>
            <a:r>
              <a:rPr lang="en-US" sz="4800" b="1" dirty="0"/>
              <a:t>Horn–</a:t>
            </a:r>
            <a:r>
              <a:rPr lang="en-US" sz="4800" b="1" dirty="0" err="1"/>
              <a:t>Schunck</a:t>
            </a:r>
            <a:r>
              <a:rPr lang="en-US" sz="4800" dirty="0"/>
              <a:t> method – optimizing a functional based on residuals from the brightness constancy constraint, and a particular regularization term expressing the expected smoothness of the flow field</a:t>
            </a:r>
          </a:p>
          <a:p>
            <a:pPr lvl="0" algn="l"/>
            <a:r>
              <a:rPr lang="en-US" sz="4800" dirty="0"/>
              <a:t>•	Discrete optimization methods – the search space is quantized, and then image matching is addressed through label assignment at every pixel, such that the corresponding deformation minimizes the distance between the source and the target image. The optimal solution is often recovered through Max-flow min-cut theorem algorithms, linear programming or belief propagation methods.</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7225850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689624" y="960645"/>
            <a:ext cx="18492380" cy="1239431"/>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algn="l" defTabSz="914400" hangingPunct="1">
              <a:lnSpc>
                <a:spcPct val="90000"/>
              </a:lnSpc>
              <a:spcBef>
                <a:spcPct val="0"/>
              </a:spcBef>
              <a:spcAft>
                <a:spcPts val="600"/>
              </a:spcAft>
            </a:pPr>
            <a:r>
              <a:rPr lang="en-US" sz="7000" b="1" cap="all" dirty="0">
                <a:solidFill>
                  <a:srgbClr val="253957"/>
                </a:solidFill>
                <a:latin typeface="Arial Narrow" charset="0"/>
              </a:rPr>
              <a:t>Optical Flow – State of the art - Current</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0"/>
            <a:ext cx="22421087" cy="966069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marL="685800" lvl="0" indent="-685800" algn="l">
              <a:buFontTx/>
              <a:buChar char="-"/>
            </a:pPr>
            <a:r>
              <a:rPr lang="en-US" sz="4800" dirty="0"/>
              <a:t>SpyNet															FlowNet2</a:t>
            </a:r>
          </a:p>
          <a:p>
            <a:pPr lvl="0" algn="l"/>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marL="685800" lvl="0" indent="-685800" algn="l">
              <a:buFontTx/>
              <a:buChar char="-"/>
            </a:pPr>
            <a:endParaRPr lang="en-US" sz="4800" dirty="0"/>
          </a:p>
          <a:p>
            <a:pPr lvl="0" algn="l"/>
            <a:r>
              <a:rPr lang="en-US" sz="4800" dirty="0"/>
              <a:t>The reported results by FlowNet2 and SpyNet show a clear trade-off between accuracy and model size</a:t>
            </a:r>
          </a:p>
        </p:txBody>
      </p:sp>
      <p:sp>
        <p:nvSpPr>
          <p:cNvPr id="8" name="Isosceles Triangle 7">
            <a:extLst>
              <a:ext uri="{FF2B5EF4-FFF2-40B4-BE49-F238E27FC236}">
                <a16:creationId xmlns:a16="http://schemas.microsoft.com/office/drawing/2014/main" id="{C895F370-CDFD-4967-92A5-0EF5BB97C9C7}"/>
              </a:ext>
            </a:extLst>
          </p:cNvPr>
          <p:cNvSpPr/>
          <p:nvPr/>
        </p:nvSpPr>
        <p:spPr>
          <a:xfrm>
            <a:off x="19554952" y="11052170"/>
            <a:ext cx="50800" cy="76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36" name="Picture 12" descr="Image result for spatial pyramid network for optical flow">
            <a:extLst>
              <a:ext uri="{FF2B5EF4-FFF2-40B4-BE49-F238E27FC236}">
                <a16:creationId xmlns:a16="http://schemas.microsoft.com/office/drawing/2014/main" id="{637140F2-B47F-4D50-BB54-B4BE0EBF8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513" y="3781815"/>
            <a:ext cx="9413219" cy="52890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C6BF356-920C-4E10-BA26-E42AC72D043C}"/>
              </a:ext>
            </a:extLst>
          </p:cNvPr>
          <p:cNvPicPr>
            <a:picLocks noChangeAspect="1"/>
          </p:cNvPicPr>
          <p:nvPr/>
        </p:nvPicPr>
        <p:blipFill>
          <a:blip r:embed="rId3"/>
          <a:stretch>
            <a:fillRect/>
          </a:stretch>
        </p:blipFill>
        <p:spPr>
          <a:xfrm>
            <a:off x="9930301" y="3781815"/>
            <a:ext cx="13936618" cy="5315884"/>
          </a:xfrm>
          <a:prstGeom prst="rect">
            <a:avLst/>
          </a:prstGeom>
        </p:spPr>
      </p:pic>
    </p:spTree>
    <p:extLst>
      <p:ext uri="{BB962C8B-B14F-4D97-AF65-F5344CB8AC3E}">
        <p14:creationId xmlns:p14="http://schemas.microsoft.com/office/powerpoint/2010/main" val="26700494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EDA84-DE27-4386-B648-55A39CE36B38}"/>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extBox 2">
            <a:extLst>
              <a:ext uri="{FF2B5EF4-FFF2-40B4-BE49-F238E27FC236}">
                <a16:creationId xmlns:a16="http://schemas.microsoft.com/office/drawing/2014/main" id="{59B5E380-8C43-4D06-8ECC-BCA0A68F0AB2}"/>
              </a:ext>
            </a:extLst>
          </p:cNvPr>
          <p:cNvSpPr txBox="1"/>
          <p:nvPr/>
        </p:nvSpPr>
        <p:spPr>
          <a:xfrm>
            <a:off x="10046364" y="969975"/>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a:solidFill>
                  <a:srgbClr val="253957"/>
                </a:solidFill>
                <a:latin typeface="Arial Narrow" charset="0"/>
                <a:ea typeface="+mn-ea"/>
                <a:cs typeface="+mn-cs"/>
              </a:rPr>
              <a:t>Deep learning Approaches</a:t>
            </a:r>
            <a:endParaRPr lang="en-US" sz="7000" b="1" cap="all" dirty="0">
              <a:solidFill>
                <a:srgbClr val="253957"/>
              </a:solidFill>
              <a:latin typeface="Arial Narrow" charset="0"/>
              <a:ea typeface="+mn-ea"/>
              <a:cs typeface="+mn-cs"/>
            </a:endParaRPr>
          </a:p>
        </p:txBody>
      </p:sp>
      <p:pic>
        <p:nvPicPr>
          <p:cNvPr id="4" name="Picture 3">
            <a:extLst>
              <a:ext uri="{FF2B5EF4-FFF2-40B4-BE49-F238E27FC236}">
                <a16:creationId xmlns:a16="http://schemas.microsoft.com/office/drawing/2014/main" id="{66C4EB0E-85BA-4EB1-8EC9-A40ADE8D9205}"/>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sp>
        <p:nvSpPr>
          <p:cNvPr id="5" name="TextBox 4">
            <a:extLst>
              <a:ext uri="{FF2B5EF4-FFF2-40B4-BE49-F238E27FC236}">
                <a16:creationId xmlns:a16="http://schemas.microsoft.com/office/drawing/2014/main" id="{B4701A05-AC37-4ABE-A091-3AB58CA4D792}"/>
              </a:ext>
            </a:extLst>
          </p:cNvPr>
          <p:cNvSpPr txBox="1"/>
          <p:nvPr/>
        </p:nvSpPr>
        <p:spPr>
          <a:xfrm>
            <a:off x="10046364" y="2256337"/>
            <a:ext cx="13172978" cy="10754217"/>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algn="l"/>
            <a:r>
              <a:rPr lang="en-US" sz="5400" dirty="0"/>
              <a:t>The problem of optical flow has since/historically been an optimization problem in computer vision. </a:t>
            </a:r>
            <a:r>
              <a:rPr lang="en-US" sz="5400" b="1" dirty="0"/>
              <a:t>Motivation:</a:t>
            </a:r>
            <a:r>
              <a:rPr lang="en-US" sz="5400" dirty="0"/>
              <a:t> Since optical flow is used in motion detection, video compression and several safety-critical applications like self-driving cars, it is important to optimize it to the best of its performance with state-of-the-art.</a:t>
            </a:r>
          </a:p>
          <a:p>
            <a:pPr algn="l"/>
            <a:r>
              <a:rPr lang="en-US" sz="5400" dirty="0"/>
              <a:t>Deep learning techniques has shown impressive results. Compared with traditional methods, CNN achieved a large improvement in quality in estimating optical flow.</a:t>
            </a:r>
          </a:p>
        </p:txBody>
      </p:sp>
    </p:spTree>
    <p:extLst>
      <p:ext uri="{BB962C8B-B14F-4D97-AF65-F5344CB8AC3E}">
        <p14:creationId xmlns:p14="http://schemas.microsoft.com/office/powerpoint/2010/main" val="351246819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14</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5" name="Table 4">
            <a:extLst>
              <a:ext uri="{FF2B5EF4-FFF2-40B4-BE49-F238E27FC236}">
                <a16:creationId xmlns:a16="http://schemas.microsoft.com/office/drawing/2014/main" id="{F0F9CB88-C078-412D-B14F-BD5E24040434}"/>
              </a:ext>
            </a:extLst>
          </p:cNvPr>
          <p:cNvGraphicFramePr>
            <a:graphicFrameLocks noGrp="1"/>
          </p:cNvGraphicFramePr>
          <p:nvPr>
            <p:extLst>
              <p:ext uri="{D42A27DB-BD31-4B8C-83A1-F6EECF244321}">
                <p14:modId xmlns:p14="http://schemas.microsoft.com/office/powerpoint/2010/main" val="3246557683"/>
              </p:ext>
            </p:extLst>
          </p:nvPr>
        </p:nvGraphicFramePr>
        <p:xfrm>
          <a:off x="770499" y="6202629"/>
          <a:ext cx="22732803" cy="5629659"/>
        </p:xfrm>
        <a:graphic>
          <a:graphicData uri="http://schemas.openxmlformats.org/drawingml/2006/table">
            <a:tbl>
              <a:tblPr firstRow="1" firstCol="1" bandRow="1">
                <a:tableStyleId>{5940675A-B579-460E-94D1-54222C63F5DA}</a:tableStyleId>
              </a:tblPr>
              <a:tblGrid>
                <a:gridCol w="6530709">
                  <a:extLst>
                    <a:ext uri="{9D8B030D-6E8A-4147-A177-3AD203B41FA5}">
                      <a16:colId xmlns:a16="http://schemas.microsoft.com/office/drawing/2014/main" val="4184161750"/>
                    </a:ext>
                  </a:extLst>
                </a:gridCol>
                <a:gridCol w="3484179">
                  <a:extLst>
                    <a:ext uri="{9D8B030D-6E8A-4147-A177-3AD203B41FA5}">
                      <a16:colId xmlns:a16="http://schemas.microsoft.com/office/drawing/2014/main" val="2546886955"/>
                    </a:ext>
                  </a:extLst>
                </a:gridCol>
                <a:gridCol w="6211743">
                  <a:extLst>
                    <a:ext uri="{9D8B030D-6E8A-4147-A177-3AD203B41FA5}">
                      <a16:colId xmlns:a16="http://schemas.microsoft.com/office/drawing/2014/main" val="3744760403"/>
                    </a:ext>
                  </a:extLst>
                </a:gridCol>
                <a:gridCol w="6506172">
                  <a:extLst>
                    <a:ext uri="{9D8B030D-6E8A-4147-A177-3AD203B41FA5}">
                      <a16:colId xmlns:a16="http://schemas.microsoft.com/office/drawing/2014/main" val="289977036"/>
                    </a:ext>
                  </a:extLst>
                </a:gridCol>
              </a:tblGrid>
              <a:tr h="620841">
                <a:tc>
                  <a:txBody>
                    <a:bodyPr/>
                    <a:lstStyle/>
                    <a:p>
                      <a:pPr>
                        <a:lnSpc>
                          <a:spcPct val="107000"/>
                        </a:lnSpc>
                        <a:spcAft>
                          <a:spcPts val="0"/>
                        </a:spcAft>
                      </a:pPr>
                      <a:r>
                        <a:rPr lang="en-US" sz="3300">
                          <a:effectLst/>
                        </a:rPr>
                        <a:t>Technology</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Year</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Advantages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Limitations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3517692085"/>
                  </a:ext>
                </a:extLst>
              </a:tr>
              <a:tr h="3311652">
                <a:tc>
                  <a:txBody>
                    <a:bodyPr/>
                    <a:lstStyle/>
                    <a:p>
                      <a:pPr>
                        <a:lnSpc>
                          <a:spcPct val="107000"/>
                        </a:lnSpc>
                        <a:spcAft>
                          <a:spcPts val="0"/>
                        </a:spcAft>
                      </a:pPr>
                      <a:r>
                        <a:rPr lang="en-US" sz="3300">
                          <a:effectLst/>
                        </a:rPr>
                        <a:t>Determining optical flow. Artificial intelligence, Horn, B. K., &amp; Schunck</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1981</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yields a high density of flow vectors, i.e. the flow information missing in inner parts of homogeneous objects is filled in from the motion boundaries</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complex and computationally expensive in real-time applications. It is more sensitive to noise than local methods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2299573038"/>
                  </a:ext>
                </a:extLst>
              </a:tr>
              <a:tr h="1697166">
                <a:tc>
                  <a:txBody>
                    <a:bodyPr/>
                    <a:lstStyle/>
                    <a:p>
                      <a:pPr>
                        <a:lnSpc>
                          <a:spcPct val="107000"/>
                        </a:lnSpc>
                        <a:spcAft>
                          <a:spcPts val="0"/>
                        </a:spcAft>
                      </a:pPr>
                      <a:r>
                        <a:rPr lang="en-US" sz="3300">
                          <a:effectLst/>
                        </a:rPr>
                        <a:t>Lucas Kanade method </a:t>
                      </a:r>
                    </a:p>
                    <a:p>
                      <a:pPr>
                        <a:lnSpc>
                          <a:spcPct val="107000"/>
                        </a:lnSpc>
                        <a:spcAft>
                          <a:spcPts val="0"/>
                        </a:spcAft>
                      </a:pPr>
                      <a:r>
                        <a:rPr lang="en-US" sz="3300">
                          <a:effectLst/>
                        </a:rPr>
                        <a:t>regarding image patches and an affine model for the flow field</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1981</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a:effectLst/>
                        </a:rPr>
                        <a:t>very fast calculation and accurate time derivatives</a:t>
                      </a:r>
                      <a:endParaRPr lang="en-US" sz="330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tc>
                  <a:txBody>
                    <a:bodyPr/>
                    <a:lstStyle/>
                    <a:p>
                      <a:pPr>
                        <a:lnSpc>
                          <a:spcPct val="107000"/>
                        </a:lnSpc>
                        <a:spcAft>
                          <a:spcPts val="0"/>
                        </a:spcAft>
                      </a:pPr>
                      <a:r>
                        <a:rPr lang="en-US" sz="3300" dirty="0">
                          <a:effectLst/>
                        </a:rPr>
                        <a:t>Manually tune all parameters, hence low scalability and errors on boundaries of moving object</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txBody>
                  <a:tcPr marL="205740" marR="205740" marT="0" marB="0"/>
                </a:tc>
                <a:extLst>
                  <a:ext uri="{0D108BD9-81ED-4DB2-BD59-A6C34878D82A}">
                    <a16:rowId xmlns:a16="http://schemas.microsoft.com/office/drawing/2014/main" val="1868991482"/>
                  </a:ext>
                </a:extLst>
              </a:tr>
            </a:tbl>
          </a:graphicData>
        </a:graphic>
      </p:graphicFrame>
    </p:spTree>
    <p:extLst>
      <p:ext uri="{BB962C8B-B14F-4D97-AF65-F5344CB8AC3E}">
        <p14:creationId xmlns:p14="http://schemas.microsoft.com/office/powerpoint/2010/main" val="166295508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чень крутой заголовок…">
            <a:extLst>
              <a:ext uri="{FF2B5EF4-FFF2-40B4-BE49-F238E27FC236}">
                <a16:creationId xmlns:a16="http://schemas.microsoft.com/office/drawing/2014/main" id="{BFBBF7A1-6106-40DD-95E2-1F8407C02311}"/>
              </a:ext>
            </a:extLst>
          </p:cNvPr>
          <p:cNvSpPr txBox="1"/>
          <p:nvPr/>
        </p:nvSpPr>
        <p:spPr>
          <a:xfrm>
            <a:off x="1052146" y="933156"/>
            <a:ext cx="22279708" cy="186089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p>
            <a:pPr defTabSz="914400" hangingPunct="1">
              <a:lnSpc>
                <a:spcPct val="90000"/>
              </a:lnSpc>
              <a:spcBef>
                <a:spcPct val="0"/>
              </a:spcBef>
              <a:spcAft>
                <a:spcPts val="600"/>
              </a:spcAft>
              <a:defRPr sz="5000" b="1" cap="all">
                <a:solidFill>
                  <a:srgbClr val="253957"/>
                </a:solidFill>
                <a:latin typeface="+mn-lt"/>
                <a:ea typeface="+mn-ea"/>
                <a:cs typeface="+mn-cs"/>
                <a:sym typeface="Arial Narrow"/>
              </a:defRPr>
            </a:pPr>
            <a:r>
              <a:rPr lang="en-US" sz="10800" b="1" kern="1200">
                <a:solidFill>
                  <a:srgbClr val="FFFFFF"/>
                </a:solidFill>
                <a:latin typeface="+mj-lt"/>
                <a:ea typeface="+mj-ea"/>
                <a:cs typeface="+mj-cs"/>
              </a:rPr>
              <a:t>State of the art</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1A1756C-51D8-41E8-9EFC-ED80858AC904}"/>
              </a:ext>
            </a:extLst>
          </p:cNvPr>
          <p:cNvSpPr>
            <a:spLocks noGrp="1"/>
          </p:cNvSpPr>
          <p:nvPr>
            <p:ph type="sldNum" sz="quarter" idx="2"/>
          </p:nvPr>
        </p:nvSpPr>
        <p:spPr>
          <a:xfrm>
            <a:off x="17221200" y="13044860"/>
            <a:ext cx="5486400" cy="694944"/>
          </a:xfrm>
        </p:spPr>
        <p:txBody>
          <a:bodyPr vert="horz" lIns="91440" tIns="45720" rIns="91440" bIns="45720" rtlCol="0" anchor="ctr">
            <a:normAutofit/>
          </a:bodyPr>
          <a:lstStyle/>
          <a:p>
            <a:pPr algn="r" defTabSz="914400" hangingPunct="1">
              <a:spcAft>
                <a:spcPts val="600"/>
              </a:spcAft>
            </a:pPr>
            <a:fld id="{86CB4B4D-7CA3-9044-876B-883B54F8677D}" type="slidenum">
              <a:rPr lang="en-US" kern="1200">
                <a:solidFill>
                  <a:srgbClr val="898989"/>
                </a:solidFill>
                <a:latin typeface="+mn-lt"/>
                <a:ea typeface="+mn-ea"/>
                <a:cs typeface="+mn-cs"/>
              </a:rPr>
              <a:pPr algn="r" defTabSz="914400" hangingPunct="1">
                <a:spcAft>
                  <a:spcPts val="600"/>
                </a:spcAft>
              </a:pPr>
              <a:t>15</a:t>
            </a:fld>
            <a:endParaRPr lang="en-US" kern="1200">
              <a:solidFill>
                <a:srgbClr val="898989"/>
              </a:solidFill>
              <a:latin typeface="+mn-lt"/>
              <a:ea typeface="+mn-ea"/>
              <a:cs typeface="+mn-cs"/>
            </a:endParaRPr>
          </a:p>
        </p:txBody>
      </p:sp>
      <p:sp>
        <p:nvSpPr>
          <p:cNvPr id="4" name="Заголовок основного текста">
            <a:extLst>
              <a:ext uri="{FF2B5EF4-FFF2-40B4-BE49-F238E27FC236}">
                <a16:creationId xmlns:a16="http://schemas.microsoft.com/office/drawing/2014/main" id="{9AF077AC-DD70-4653-90F3-7F2C139AEB4D}"/>
              </a:ext>
            </a:extLst>
          </p:cNvPr>
          <p:cNvSpPr txBox="1"/>
          <p:nvPr/>
        </p:nvSpPr>
        <p:spPr>
          <a:xfrm>
            <a:off x="1201063" y="3653274"/>
            <a:ext cx="16073438" cy="73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spcAft>
                <a:spcPts val="600"/>
              </a:spcAft>
            </a:pPr>
            <a:r>
              <a:rPr lang="en-US"/>
              <a:t>Traditional Methods</a:t>
            </a:r>
          </a:p>
        </p:txBody>
      </p:sp>
      <p:graphicFrame>
        <p:nvGraphicFramePr>
          <p:cNvPr id="6" name="Table 5">
            <a:extLst>
              <a:ext uri="{FF2B5EF4-FFF2-40B4-BE49-F238E27FC236}">
                <a16:creationId xmlns:a16="http://schemas.microsoft.com/office/drawing/2014/main" id="{7D0657B5-A853-42B4-A6FB-5A02B6F27792}"/>
              </a:ext>
            </a:extLst>
          </p:cNvPr>
          <p:cNvGraphicFramePr>
            <a:graphicFrameLocks noGrp="1"/>
          </p:cNvGraphicFramePr>
          <p:nvPr>
            <p:extLst>
              <p:ext uri="{D42A27DB-BD31-4B8C-83A1-F6EECF244321}">
                <p14:modId xmlns:p14="http://schemas.microsoft.com/office/powerpoint/2010/main" val="3814181880"/>
              </p:ext>
            </p:extLst>
          </p:nvPr>
        </p:nvGraphicFramePr>
        <p:xfrm>
          <a:off x="640080" y="6288828"/>
          <a:ext cx="22993644" cy="5457263"/>
        </p:xfrm>
        <a:graphic>
          <a:graphicData uri="http://schemas.openxmlformats.org/drawingml/2006/table">
            <a:tbl>
              <a:tblPr firstRow="1" firstCol="1" bandRow="1">
                <a:noFill/>
              </a:tblPr>
              <a:tblGrid>
                <a:gridCol w="5226757">
                  <a:extLst>
                    <a:ext uri="{9D8B030D-6E8A-4147-A177-3AD203B41FA5}">
                      <a16:colId xmlns:a16="http://schemas.microsoft.com/office/drawing/2014/main" val="2802948900"/>
                    </a:ext>
                  </a:extLst>
                </a:gridCol>
                <a:gridCol w="1264402">
                  <a:extLst>
                    <a:ext uri="{9D8B030D-6E8A-4147-A177-3AD203B41FA5}">
                      <a16:colId xmlns:a16="http://schemas.microsoft.com/office/drawing/2014/main" val="679645895"/>
                    </a:ext>
                  </a:extLst>
                </a:gridCol>
                <a:gridCol w="8227935">
                  <a:extLst>
                    <a:ext uri="{9D8B030D-6E8A-4147-A177-3AD203B41FA5}">
                      <a16:colId xmlns:a16="http://schemas.microsoft.com/office/drawing/2014/main" val="2731609831"/>
                    </a:ext>
                  </a:extLst>
                </a:gridCol>
                <a:gridCol w="8274550">
                  <a:extLst>
                    <a:ext uri="{9D8B030D-6E8A-4147-A177-3AD203B41FA5}">
                      <a16:colId xmlns:a16="http://schemas.microsoft.com/office/drawing/2014/main" val="1813789961"/>
                    </a:ext>
                  </a:extLst>
                </a:gridCol>
              </a:tblGrid>
              <a:tr h="799575">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Technology</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Year</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Advantages</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Limitations</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480903319"/>
                  </a:ext>
                </a:extLst>
              </a:tr>
              <a:tr h="1164422">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FlowNetCorr</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2015</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Two images are convoluted separately and are combined by a correlation layer. Poor performance on displacement</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226763255"/>
                  </a:ext>
                </a:extLst>
              </a:tr>
              <a:tr h="1164422">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Flownet: Learning optical flow with convolutional networks. (FlowNetS)</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2015</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Faster rendering speed than traditional computer vision methods</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simply stacks two sequentially adjacent images as input. Produces noisy and blurred results</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054304893"/>
                  </a:ext>
                </a:extLst>
              </a:tr>
              <a:tr h="1164422">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FlowNet 2.0: Evolution of Optical Flow Estimation with Deep Networks</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2016</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stacked by flownets and flownetcorr, and produces much better results. Based on FlowNet</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FlowNet 2.0 is only marginally slower than the original FlowNet although decreases the estimation error by more than 50%</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411463708"/>
                  </a:ext>
                </a:extLst>
              </a:tr>
              <a:tr h="1164422">
                <a:tc>
                  <a:txBody>
                    <a:bodyPr/>
                    <a:lstStyle/>
                    <a:p>
                      <a:pPr algn="l" fontAlgn="t">
                        <a:lnSpc>
                          <a:spcPct val="107000"/>
                        </a:lnSpc>
                        <a:spcBef>
                          <a:spcPts val="0"/>
                        </a:spcBef>
                        <a:spcAft>
                          <a:spcPts val="0"/>
                        </a:spcAft>
                      </a:pPr>
                      <a:r>
                        <a:rPr lang="en-US" sz="2200" b="1" i="0" u="none" strike="noStrike">
                          <a:solidFill>
                            <a:srgbClr val="FFFFFF"/>
                          </a:solidFill>
                          <a:effectLst/>
                          <a:latin typeface="Calibri" panose="020F0502020204030204" pitchFamily="34" charset="0"/>
                          <a:ea typeface="Calibri" panose="020F0502020204030204" pitchFamily="34" charset="0"/>
                          <a:cs typeface="Calibri" panose="020F0502020204030204" pitchFamily="34" charset="0"/>
                        </a:rPr>
                        <a:t>Optical Flow Estimation using a Spatial Pyramid Network (Spynet)</a:t>
                      </a:r>
                      <a:endParaRPr lang="en-US" sz="2200" b="1" i="0" u="none" strike="noStrike">
                        <a:solidFill>
                          <a:srgbClr val="FFFFFF"/>
                        </a:solidFill>
                        <a:effectLst/>
                        <a:latin typeface="Arial" panose="020B0604020202020204" pitchFamily="34" charset="0"/>
                      </a:endParaRPr>
                    </a:p>
                  </a:txBody>
                  <a:tcPr marL="319652" marR="191791" marT="191791" marB="191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2016</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much more lightweight, with fewer parameters, faster,  and produces large motions in a course to fine manner</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lnSpc>
                          <a:spcPct val="107000"/>
                        </a:lnSpc>
                        <a:spcBef>
                          <a:spcPts val="0"/>
                        </a:spcBef>
                        <a:spcAft>
                          <a:spcPts val="0"/>
                        </a:spcAft>
                      </a:pPr>
                      <a:r>
                        <a:rPr lang="en-US" sz="22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performs below FlowNet2.0</a:t>
                      </a:r>
                      <a:endParaRPr lang="en-US" sz="2200" b="0" i="0" u="none" strike="noStrike">
                        <a:solidFill>
                          <a:schemeClr val="tx1">
                            <a:lumMod val="85000"/>
                            <a:lumOff val="15000"/>
                          </a:schemeClr>
                        </a:solidFill>
                        <a:effectLst/>
                        <a:latin typeface="Arial" panose="020B0604020202020204" pitchFamily="34" charset="0"/>
                      </a:endParaRPr>
                    </a:p>
                  </a:txBody>
                  <a:tcPr marL="319652" marR="191791" marT="191791" marB="191791">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285339446"/>
                  </a:ext>
                </a:extLst>
              </a:tr>
            </a:tbl>
          </a:graphicData>
        </a:graphic>
      </p:graphicFrame>
    </p:spTree>
    <p:extLst>
      <p:ext uri="{BB962C8B-B14F-4D97-AF65-F5344CB8AC3E}">
        <p14:creationId xmlns:p14="http://schemas.microsoft.com/office/powerpoint/2010/main" val="183892207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5" name="Picture 4">
            <a:extLst>
              <a:ext uri="{FF2B5EF4-FFF2-40B4-BE49-F238E27FC236}">
                <a16:creationId xmlns:a16="http://schemas.microsoft.com/office/drawing/2014/main" id="{E93CFCE5-D229-4DCA-99CD-4F0A343AF4AF}"/>
              </a:ext>
            </a:extLst>
          </p:cNvPr>
          <p:cNvPicPr>
            <a:picLocks noChangeAspect="1"/>
          </p:cNvPicPr>
          <p:nvPr/>
        </p:nvPicPr>
        <p:blipFill>
          <a:blip r:embed="rId3"/>
          <a:stretch>
            <a:fillRect/>
          </a:stretch>
        </p:blipFill>
        <p:spPr>
          <a:xfrm>
            <a:off x="2145693" y="4596908"/>
            <a:ext cx="20092614" cy="6725100"/>
          </a:xfrm>
          <a:prstGeom prst="rect">
            <a:avLst/>
          </a:prstGeom>
        </p:spPr>
      </p:pic>
    </p:spTree>
    <p:extLst>
      <p:ext uri="{BB962C8B-B14F-4D97-AF65-F5344CB8AC3E}">
        <p14:creationId xmlns:p14="http://schemas.microsoft.com/office/powerpoint/2010/main" val="30238063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4" name="Picture 3">
            <a:extLst>
              <a:ext uri="{FF2B5EF4-FFF2-40B4-BE49-F238E27FC236}">
                <a16:creationId xmlns:a16="http://schemas.microsoft.com/office/drawing/2014/main" id="{98CB04A6-2375-41B0-A3F7-CEE560AFE3F2}"/>
              </a:ext>
            </a:extLst>
          </p:cNvPr>
          <p:cNvPicPr>
            <a:picLocks noChangeAspect="1"/>
          </p:cNvPicPr>
          <p:nvPr/>
        </p:nvPicPr>
        <p:blipFill>
          <a:blip r:embed="rId3"/>
          <a:stretch>
            <a:fillRect/>
          </a:stretch>
        </p:blipFill>
        <p:spPr>
          <a:xfrm>
            <a:off x="1801564" y="5251829"/>
            <a:ext cx="20905871" cy="5245473"/>
          </a:xfrm>
          <a:prstGeom prst="rect">
            <a:avLst/>
          </a:prstGeom>
        </p:spPr>
      </p:pic>
    </p:spTree>
    <p:extLst>
      <p:ext uri="{BB962C8B-B14F-4D97-AF65-F5344CB8AC3E}">
        <p14:creationId xmlns:p14="http://schemas.microsoft.com/office/powerpoint/2010/main" val="108820068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Proposed approach</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3" name="Picture 2">
            <a:extLst>
              <a:ext uri="{FF2B5EF4-FFF2-40B4-BE49-F238E27FC236}">
                <a16:creationId xmlns:a16="http://schemas.microsoft.com/office/drawing/2014/main" id="{87F33A2D-E3DC-4A65-AC8C-A20C60179716}"/>
              </a:ext>
            </a:extLst>
          </p:cNvPr>
          <p:cNvPicPr>
            <a:picLocks noChangeAspect="1"/>
          </p:cNvPicPr>
          <p:nvPr/>
        </p:nvPicPr>
        <p:blipFill>
          <a:blip r:embed="rId3"/>
          <a:stretch>
            <a:fillRect/>
          </a:stretch>
        </p:blipFill>
        <p:spPr>
          <a:xfrm>
            <a:off x="5340096" y="4198134"/>
            <a:ext cx="13130784" cy="8822246"/>
          </a:xfrm>
          <a:prstGeom prst="rect">
            <a:avLst/>
          </a:prstGeom>
        </p:spPr>
      </p:pic>
    </p:spTree>
    <p:extLst>
      <p:ext uri="{BB962C8B-B14F-4D97-AF65-F5344CB8AC3E}">
        <p14:creationId xmlns:p14="http://schemas.microsoft.com/office/powerpoint/2010/main" val="37890027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GH" sz="7000" b="1" dirty="0">
                <a:latin typeface="Arial Narrow" charset="0"/>
                <a:ea typeface="Arial Narrow" charset="0"/>
                <a:cs typeface="Arial Narrow" charset="0"/>
              </a:rPr>
              <a:t>T</a:t>
            </a:r>
            <a:r>
              <a:rPr lang="en-US" sz="7000" b="1" dirty="0">
                <a:latin typeface="Arial Narrow" charset="0"/>
                <a:ea typeface="Arial Narrow" charset="0"/>
                <a:cs typeface="Arial Narrow" charset="0"/>
              </a:rPr>
              <a:t>o</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s </a:t>
            </a:r>
            <a:r>
              <a:rPr lang="en-US" sz="7000" b="1" dirty="0">
                <a:latin typeface="Arial Narrow" charset="0"/>
                <a:ea typeface="Arial Narrow" charset="0"/>
                <a:cs typeface="Arial Narrow" charset="0"/>
              </a:rPr>
              <a:t>a</a:t>
            </a:r>
            <a:r>
              <a:rPr lang="en-GH" sz="7000" b="1" dirty="0">
                <a:latin typeface="Arial Narrow" charset="0"/>
                <a:ea typeface="Arial Narrow" charset="0"/>
                <a:cs typeface="Arial Narrow" charset="0"/>
              </a:rPr>
              <a:t>n</a:t>
            </a:r>
            <a:r>
              <a:rPr lang="en-US" sz="7000" b="1" dirty="0">
                <a:latin typeface="Arial Narrow" charset="0"/>
                <a:ea typeface="Arial Narrow" charset="0"/>
                <a:cs typeface="Arial Narrow" charset="0"/>
              </a:rPr>
              <a:t>d</a:t>
            </a:r>
            <a:r>
              <a:rPr lang="en-GH" sz="7000" b="1" dirty="0">
                <a:latin typeface="Arial Narrow" charset="0"/>
                <a:ea typeface="Arial Narrow" charset="0"/>
                <a:cs typeface="Arial Narrow" charset="0"/>
              </a:rPr>
              <a:t> </a:t>
            </a:r>
            <a:r>
              <a:rPr lang="en-US" sz="7000" b="1" dirty="0">
                <a:latin typeface="Arial Narrow" charset="0"/>
                <a:ea typeface="Arial Narrow" charset="0"/>
                <a:cs typeface="Arial Narrow" charset="0"/>
              </a:rPr>
              <a:t>t</a:t>
            </a:r>
            <a:r>
              <a:rPr lang="en-GH" sz="7000" b="1" dirty="0">
                <a:latin typeface="Arial Narrow" charset="0"/>
                <a:ea typeface="Arial Narrow" charset="0"/>
                <a:cs typeface="Arial Narrow" charset="0"/>
              </a:rPr>
              <a:t>e</a:t>
            </a:r>
            <a:r>
              <a:rPr lang="en-US" sz="7000" b="1" dirty="0">
                <a:latin typeface="Arial Narrow" charset="0"/>
                <a:ea typeface="Arial Narrow" charset="0"/>
                <a:cs typeface="Arial Narrow" charset="0"/>
              </a:rPr>
              <a:t>c</a:t>
            </a:r>
            <a:r>
              <a:rPr lang="en-GH" sz="7000" b="1" dirty="0">
                <a:latin typeface="Arial Narrow" charset="0"/>
                <a:ea typeface="Arial Narrow" charset="0"/>
                <a:cs typeface="Arial Narrow" charset="0"/>
              </a:rPr>
              <a:t>h</a:t>
            </a:r>
            <a:r>
              <a:rPr lang="en-US" sz="7000" b="1" dirty="0">
                <a:latin typeface="Arial Narrow" charset="0"/>
                <a:ea typeface="Arial Narrow" charset="0"/>
                <a:cs typeface="Arial Narrow" charset="0"/>
              </a:rPr>
              <a:t>n</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l</a:t>
            </a:r>
            <a:r>
              <a:rPr lang="en-GH" sz="7000" b="1" dirty="0">
                <a:latin typeface="Arial Narrow" charset="0"/>
                <a:ea typeface="Arial Narrow" charset="0"/>
                <a:cs typeface="Arial Narrow" charset="0"/>
              </a:rPr>
              <a:t>o</a:t>
            </a:r>
            <a:r>
              <a:rPr lang="en-US" sz="7000" b="1" dirty="0">
                <a:latin typeface="Arial Narrow" charset="0"/>
                <a:ea typeface="Arial Narrow" charset="0"/>
                <a:cs typeface="Arial Narrow" charset="0"/>
              </a:rPr>
              <a:t>g</a:t>
            </a:r>
            <a:r>
              <a:rPr lang="en-GH" sz="7000" b="1" dirty="0" err="1">
                <a:latin typeface="Arial Narrow" charset="0"/>
                <a:ea typeface="Arial Narrow" charset="0"/>
                <a:cs typeface="Arial Narrow" charset="0"/>
              </a:rPr>
              <a:t>i</a:t>
            </a:r>
            <a:r>
              <a:rPr lang="en-US" sz="7000" b="1" dirty="0">
                <a:latin typeface="Arial Narrow" charset="0"/>
                <a:ea typeface="Arial Narrow" charset="0"/>
                <a:cs typeface="Arial Narrow" charset="0"/>
              </a:rPr>
              <a:t>e</a:t>
            </a:r>
            <a:r>
              <a:rPr lang="en-GH" sz="7000" b="1" dirty="0">
                <a:latin typeface="Arial Narrow" charset="0"/>
                <a:ea typeface="Arial Narrow" charset="0"/>
                <a:cs typeface="Arial Narrow" charset="0"/>
              </a:rPr>
              <a:t>s</a:t>
            </a:r>
            <a:endParaRPr lang="en-US" sz="7000" b="1" dirty="0">
              <a:solidFill>
                <a:srgbClr val="FF0000"/>
              </a:solidFill>
              <a:latin typeface="Arial Narrow" charset="0"/>
              <a:ea typeface="Arial Narrow" charset="0"/>
              <a:cs typeface="Arial Narrow" charset="0"/>
            </a:endParaRP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1029" name="Picture 6" descr="Related image">
            <a:extLst>
              <a:ext uri="{FF2B5EF4-FFF2-40B4-BE49-F238E27FC236}">
                <a16:creationId xmlns:a16="http://schemas.microsoft.com/office/drawing/2014/main" id="{B7E1A660-BD51-4307-9A74-4CAE5BD79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199" y="4695895"/>
            <a:ext cx="6427936" cy="3137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7" descr="Image result for github">
            <a:extLst>
              <a:ext uri="{FF2B5EF4-FFF2-40B4-BE49-F238E27FC236}">
                <a16:creationId xmlns:a16="http://schemas.microsoft.com/office/drawing/2014/main" id="{1FF1CA7A-3FDE-40C3-A5CE-0838E816D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0327" y="3832224"/>
            <a:ext cx="8271689" cy="465409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descr="B91A0FE5">
            <a:extLst>
              <a:ext uri="{FF2B5EF4-FFF2-40B4-BE49-F238E27FC236}">
                <a16:creationId xmlns:a16="http://schemas.microsoft.com/office/drawing/2014/main" id="{F30F6BF7-A0C8-4179-81A3-2987A77B3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691" y="9237707"/>
            <a:ext cx="5783747" cy="12852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9" descr="Related image">
            <a:extLst>
              <a:ext uri="{FF2B5EF4-FFF2-40B4-BE49-F238E27FC236}">
                <a16:creationId xmlns:a16="http://schemas.microsoft.com/office/drawing/2014/main" id="{11D51BC4-54B1-4C4C-AC3F-E767A2AC0B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00184" y="8986681"/>
            <a:ext cx="7362760" cy="195376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1" descr="9D1C303B">
            <a:extLst>
              <a:ext uri="{FF2B5EF4-FFF2-40B4-BE49-F238E27FC236}">
                <a16:creationId xmlns:a16="http://schemas.microsoft.com/office/drawing/2014/main" id="{CC794C6E-C47E-4805-880D-36F8818495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2420" y="10672724"/>
            <a:ext cx="3107907" cy="12985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F20AB63F-375B-43EB-8EC2-AE8D56436756}"/>
              </a:ext>
            </a:extLst>
          </p:cNvPr>
          <p:cNvSpPr>
            <a:spLocks noChangeArrowheads="1"/>
          </p:cNvSpPr>
          <p:nvPr/>
        </p:nvSpPr>
        <p:spPr bwMode="auto">
          <a:xfrm>
            <a:off x="0" y="53400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a:extLst>
              <a:ext uri="{FF2B5EF4-FFF2-40B4-BE49-F238E27FC236}">
                <a16:creationId xmlns:a16="http://schemas.microsoft.com/office/drawing/2014/main" id="{A8A17C6C-E86C-4506-BAE5-28B9B18D9980}"/>
              </a:ext>
            </a:extLst>
          </p:cNvPr>
          <p:cNvSpPr>
            <a:spLocks noChangeArrowheads="1"/>
          </p:cNvSpPr>
          <p:nvPr/>
        </p:nvSpPr>
        <p:spPr bwMode="auto">
          <a:xfrm>
            <a:off x="0" y="696569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89438968-8999-4F06-B71B-9FBAA595DEC9}"/>
              </a:ext>
            </a:extLst>
          </p:cNvPr>
          <p:cNvSpPr>
            <a:spLocks noChangeArrowheads="1"/>
          </p:cNvSpPr>
          <p:nvPr/>
        </p:nvSpPr>
        <p:spPr bwMode="auto">
          <a:xfrm>
            <a:off x="0" y="88770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558A268-6051-4723-AB59-D4DAD3D64733}"/>
              </a:ext>
            </a:extLst>
          </p:cNvPr>
          <p:cNvSpPr>
            <a:spLocks noChangeArrowheads="1"/>
          </p:cNvSpPr>
          <p:nvPr/>
        </p:nvSpPr>
        <p:spPr bwMode="auto">
          <a:xfrm>
            <a:off x="0" y="9880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0">
            <a:extLst>
              <a:ext uri="{FF2B5EF4-FFF2-40B4-BE49-F238E27FC236}">
                <a16:creationId xmlns:a16="http://schemas.microsoft.com/office/drawing/2014/main" id="{D3938C49-A114-4286-9592-770406D3884E}"/>
              </a:ext>
            </a:extLst>
          </p:cNvPr>
          <p:cNvSpPr>
            <a:spLocks noChangeArrowheads="1"/>
          </p:cNvSpPr>
          <p:nvPr/>
        </p:nvSpPr>
        <p:spPr bwMode="auto">
          <a:xfrm>
            <a:off x="0" y="11023346"/>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1458180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2001835"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857250" indent="-857250" algn="l">
              <a:buFontTx/>
              <a:buChar char="-"/>
              <a:defRPr sz="2800">
                <a:solidFill>
                  <a:srgbClr val="253957"/>
                </a:solidFill>
                <a:latin typeface="+mn-lt"/>
                <a:ea typeface="+mn-ea"/>
                <a:cs typeface="+mn-cs"/>
                <a:sym typeface="Arial Narrow"/>
              </a:defRPr>
            </a:pPr>
            <a:r>
              <a:rPr lang="en-US" sz="5400" dirty="0"/>
              <a:t>Images have special characteristics;</a:t>
            </a:r>
          </a:p>
          <a:p>
            <a:pPr marL="857250" indent="-857250" algn="l">
              <a:buFontTx/>
              <a:buChar char="-"/>
              <a:defRPr sz="2800">
                <a:solidFill>
                  <a:srgbClr val="253957"/>
                </a:solidFill>
                <a:latin typeface="+mn-lt"/>
                <a:ea typeface="+mn-ea"/>
                <a:cs typeface="+mn-cs"/>
                <a:sym typeface="Arial Narrow"/>
              </a:defRPr>
            </a:pPr>
            <a:r>
              <a:rPr lang="en-US" sz="5400" dirty="0"/>
              <a:t>Videos have specific temporal resolution characteristics i.e. frame per second (fps);</a:t>
            </a:r>
          </a:p>
          <a:p>
            <a:pPr marL="857250" indent="-857250" algn="l">
              <a:buFontTx/>
              <a:buChar char="-"/>
              <a:defRPr sz="2800">
                <a:solidFill>
                  <a:srgbClr val="253957"/>
                </a:solidFill>
                <a:latin typeface="+mn-lt"/>
                <a:ea typeface="+mn-ea"/>
                <a:cs typeface="+mn-cs"/>
                <a:sym typeface="Arial Narrow"/>
              </a:defRPr>
            </a:pPr>
            <a:r>
              <a:rPr lang="en-US" sz="5400" dirty="0"/>
              <a:t>Optical Flow is the pattern of apparent motion of an object in a visual scene caused by the relative motion between an observer and the scene;</a:t>
            </a:r>
          </a:p>
          <a:p>
            <a:pPr marL="857250" indent="-857250" algn="l">
              <a:buFontTx/>
              <a:buChar char="-"/>
              <a:defRPr sz="2800">
                <a:solidFill>
                  <a:srgbClr val="253957"/>
                </a:solidFill>
                <a:latin typeface="+mn-lt"/>
                <a:ea typeface="+mn-ea"/>
                <a:cs typeface="+mn-cs"/>
                <a:sym typeface="Arial Narrow"/>
              </a:defRPr>
            </a:pPr>
            <a:r>
              <a:rPr lang="en-US" sz="5400" dirty="0"/>
              <a:t>Computer Vision technique.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CA748A90-3880-4359-9275-E3EAAC980ACC}"/>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4153917"/>
            <a:ext cx="21506373" cy="8850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400" b="1" dirty="0"/>
              <a:t>Title</a:t>
            </a:r>
            <a:r>
              <a:rPr lang="en-US" sz="4400" i="1" dirty="0"/>
              <a:t>: Determining optical flow. Artificial intelligence, </a:t>
            </a:r>
            <a:r>
              <a:rPr lang="en-US" sz="4400" dirty="0"/>
              <a:t>Horn, B. K., &amp; </a:t>
            </a:r>
            <a:r>
              <a:rPr lang="en-US" sz="4400" dirty="0" err="1"/>
              <a:t>Schunck</a:t>
            </a:r>
            <a:r>
              <a:rPr lang="en-US" sz="4400" dirty="0"/>
              <a:t> </a:t>
            </a:r>
            <a:endParaRPr lang="en-GH" sz="4400" dirty="0"/>
          </a:p>
          <a:p>
            <a:pPr algn="just"/>
            <a:r>
              <a:rPr lang="en-US" sz="4400" i="1" dirty="0"/>
              <a:t>optimizing a functional based on residuals from the brightness constancy constraint, and a particular regularization term expressing the expected smoothness of the flow field [11]</a:t>
            </a:r>
            <a:endParaRPr lang="en-GH" sz="4400" i="1" dirty="0"/>
          </a:p>
          <a:p>
            <a:pPr algn="just"/>
            <a:r>
              <a:rPr lang="en-US" sz="4400" b="1" dirty="0"/>
              <a:t>Year</a:t>
            </a:r>
            <a:r>
              <a:rPr lang="en-US" sz="4400" i="1" dirty="0"/>
              <a:t>: 1981</a:t>
            </a:r>
          </a:p>
          <a:p>
            <a:pPr algn="just"/>
            <a:r>
              <a:rPr lang="en-US" sz="4400" b="1" dirty="0"/>
              <a:t>Limitation</a:t>
            </a:r>
            <a:r>
              <a:rPr lang="en-US" sz="4400" i="1" dirty="0"/>
              <a:t>: complex and computationally expensive in real-time applications</a:t>
            </a:r>
          </a:p>
          <a:p>
            <a:pPr algn="just"/>
            <a:endParaRPr lang="en-GH" sz="4400" i="1" dirty="0"/>
          </a:p>
          <a:p>
            <a:pPr algn="just"/>
            <a:r>
              <a:rPr lang="en-US" sz="4400" b="1" dirty="0"/>
              <a:t>Title</a:t>
            </a:r>
            <a:r>
              <a:rPr lang="en-US" sz="4400" i="1" dirty="0"/>
              <a:t>: Lucas </a:t>
            </a:r>
            <a:r>
              <a:rPr lang="en-US" sz="4400" i="1" dirty="0" err="1"/>
              <a:t>Kanade</a:t>
            </a:r>
            <a:r>
              <a:rPr lang="en-US" sz="4400" i="1" dirty="0"/>
              <a:t> method </a:t>
            </a:r>
          </a:p>
          <a:p>
            <a:pPr algn="just"/>
            <a:r>
              <a:rPr lang="en-US" sz="4400" i="1" dirty="0"/>
              <a:t>It assumes that the flow is essentially constant in a local </a:t>
            </a:r>
            <a:r>
              <a:rPr lang="en-US" sz="4400" i="1" dirty="0" err="1"/>
              <a:t>neighbourhood</a:t>
            </a:r>
            <a:r>
              <a:rPr lang="en-US" sz="4400" i="1" dirty="0"/>
              <a:t> of the pixel under consideration, and solves the basic optical flow equations for all the pixels in that </a:t>
            </a:r>
            <a:r>
              <a:rPr lang="en-US" sz="4400" i="1" dirty="0" err="1"/>
              <a:t>neighbourhood</a:t>
            </a:r>
            <a:r>
              <a:rPr lang="en-US" sz="4400" i="1" dirty="0"/>
              <a:t>, by the least squares criterion</a:t>
            </a:r>
            <a:r>
              <a:rPr lang="en-GH" sz="4400" i="1" dirty="0"/>
              <a:t> [10]</a:t>
            </a:r>
          </a:p>
          <a:p>
            <a:pPr algn="just"/>
            <a:r>
              <a:rPr lang="en-US" sz="4400" b="1" dirty="0"/>
              <a:t>Year</a:t>
            </a:r>
            <a:r>
              <a:rPr lang="en-US" sz="4400" i="1" dirty="0"/>
              <a:t>: 1981</a:t>
            </a:r>
          </a:p>
          <a:p>
            <a:pPr algn="just"/>
            <a:r>
              <a:rPr lang="en-US" sz="4400" b="1" dirty="0"/>
              <a:t>Limitation</a:t>
            </a:r>
            <a:r>
              <a:rPr lang="en-US" sz="4400" i="1" dirty="0"/>
              <a:t>: Manually tune all parameters, hence low scalability</a:t>
            </a:r>
            <a:endParaRPr lang="en-US" sz="44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8" name="Заголовок основного текста">
            <a:extLst>
              <a:ext uri="{FF2B5EF4-FFF2-40B4-BE49-F238E27FC236}">
                <a16:creationId xmlns:a16="http://schemas.microsoft.com/office/drawing/2014/main" id="{9AF5FE76-5C9D-4113-A33B-BB5B41F91513}"/>
              </a:ext>
            </a:extLst>
          </p:cNvPr>
          <p:cNvSpPr txBox="1"/>
          <p:nvPr/>
        </p:nvSpPr>
        <p:spPr>
          <a:xfrm>
            <a:off x="1201063" y="3432628"/>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Non-Deep Learning (DL) Method</a:t>
            </a:r>
          </a:p>
        </p:txBody>
      </p:sp>
    </p:spTree>
    <p:extLst>
      <p:ext uri="{BB962C8B-B14F-4D97-AF65-F5344CB8AC3E}">
        <p14:creationId xmlns:p14="http://schemas.microsoft.com/office/powerpoint/2010/main" val="274693574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89894"/>
            <a:ext cx="21506373" cy="6000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err="1"/>
              <a:t>Title:FlowNetCorr</a:t>
            </a:r>
            <a:endParaRPr lang="en-US" sz="4800" i="1" dirty="0"/>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Two images are convoluted separately and are combined by a correlation layer. Poor performance on displacement</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3" name="Picture 2">
            <a:extLst>
              <a:ext uri="{FF2B5EF4-FFF2-40B4-BE49-F238E27FC236}">
                <a16:creationId xmlns:a16="http://schemas.microsoft.com/office/drawing/2014/main" id="{34F38DF8-7507-4BE7-AF32-21C9004D7523}"/>
              </a:ext>
            </a:extLst>
          </p:cNvPr>
          <p:cNvPicPr>
            <a:picLocks noChangeAspect="1"/>
          </p:cNvPicPr>
          <p:nvPr/>
        </p:nvPicPr>
        <p:blipFill>
          <a:blip r:embed="rId3"/>
          <a:stretch>
            <a:fillRect/>
          </a:stretch>
        </p:blipFill>
        <p:spPr>
          <a:xfrm>
            <a:off x="10192084" y="2662126"/>
            <a:ext cx="11645690" cy="3685766"/>
          </a:xfrm>
          <a:prstGeom prst="rect">
            <a:avLst/>
          </a:prstGeom>
        </p:spPr>
      </p:pic>
      <p:sp>
        <p:nvSpPr>
          <p:cNvPr id="10" name="Заголовок основного текста">
            <a:extLst>
              <a:ext uri="{FF2B5EF4-FFF2-40B4-BE49-F238E27FC236}">
                <a16:creationId xmlns:a16="http://schemas.microsoft.com/office/drawing/2014/main" id="{85530603-44B8-419C-B473-2239F4083CD3}"/>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5829899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653312"/>
            <a:ext cx="21506373" cy="603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Learning optical flow with convolutional networks. (</a:t>
            </a:r>
            <a:r>
              <a:rPr lang="en-US" sz="4800" i="1" dirty="0" err="1"/>
              <a:t>FlowNetS</a:t>
            </a:r>
            <a:r>
              <a:rPr lang="en-US" sz="4800" i="1" dirty="0"/>
              <a:t>)</a:t>
            </a:r>
          </a:p>
          <a:p>
            <a:pPr algn="just"/>
            <a:endParaRPr lang="en-US" sz="4800" i="1" dirty="0"/>
          </a:p>
          <a:p>
            <a:pPr algn="just"/>
            <a:r>
              <a:rPr lang="en-US" sz="4800" i="1" dirty="0"/>
              <a:t>Year: 2015</a:t>
            </a:r>
          </a:p>
          <a:p>
            <a:pPr algn="just"/>
            <a:endParaRPr lang="en-US" sz="4800" i="1" dirty="0"/>
          </a:p>
          <a:p>
            <a:pPr algn="just"/>
            <a:r>
              <a:rPr lang="en-US" sz="4800" i="1" dirty="0"/>
              <a:t>Advantages: Faster rendering speed than traditional computer vision methods</a:t>
            </a:r>
          </a:p>
          <a:p>
            <a:pPr algn="just"/>
            <a:endParaRPr lang="en-US" sz="4800" i="1" dirty="0"/>
          </a:p>
          <a:p>
            <a:pPr algn="just"/>
            <a:r>
              <a:rPr lang="en-US" sz="4800" i="1" dirty="0"/>
              <a:t>Limitation: simply stacks two sequentially adjacent images as input. Produces noisy and blurred results.</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3" name="Picture 2">
            <a:extLst>
              <a:ext uri="{FF2B5EF4-FFF2-40B4-BE49-F238E27FC236}">
                <a16:creationId xmlns:a16="http://schemas.microsoft.com/office/drawing/2014/main" id="{A25B9D05-6549-4114-BE84-956E760F8264}"/>
              </a:ext>
            </a:extLst>
          </p:cNvPr>
          <p:cNvPicPr>
            <a:picLocks noChangeAspect="1"/>
          </p:cNvPicPr>
          <p:nvPr/>
        </p:nvPicPr>
        <p:blipFill>
          <a:blip r:embed="rId3"/>
          <a:stretch>
            <a:fillRect/>
          </a:stretch>
        </p:blipFill>
        <p:spPr>
          <a:xfrm>
            <a:off x="9322420" y="2936092"/>
            <a:ext cx="12910296" cy="2995690"/>
          </a:xfrm>
          <a:prstGeom prst="rect">
            <a:avLst/>
          </a:prstGeom>
        </p:spPr>
      </p:pic>
      <p:sp>
        <p:nvSpPr>
          <p:cNvPr id="10" name="Заголовок основного текста">
            <a:extLst>
              <a:ext uri="{FF2B5EF4-FFF2-40B4-BE49-F238E27FC236}">
                <a16:creationId xmlns:a16="http://schemas.microsoft.com/office/drawing/2014/main" id="{68FC516E-90FE-4BED-A71B-4349AB6D041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78118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04A65-4B63-4F5E-898D-64C00CF95183}"/>
              </a:ext>
            </a:extLst>
          </p:cNvPr>
          <p:cNvPicPr>
            <a:picLocks noChangeAspect="1"/>
          </p:cNvPicPr>
          <p:nvPr/>
        </p:nvPicPr>
        <p:blipFill>
          <a:blip r:embed="rId2"/>
          <a:stretch>
            <a:fillRect/>
          </a:stretch>
        </p:blipFill>
        <p:spPr>
          <a:xfrm>
            <a:off x="10306194" y="2005486"/>
            <a:ext cx="13936618" cy="5315884"/>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736501"/>
            <a:ext cx="21506373" cy="5955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a:t>
            </a:r>
            <a:r>
              <a:rPr lang="en-US" sz="4800" i="1" dirty="0" err="1"/>
              <a:t>FlowNet</a:t>
            </a:r>
            <a:r>
              <a:rPr lang="en-US" sz="4800" i="1" dirty="0"/>
              <a:t> 2.0: Evolution of Optical Flow Estimation with Deep Networks</a:t>
            </a:r>
          </a:p>
          <a:p>
            <a:pPr algn="just"/>
            <a:endParaRPr lang="en-US" sz="4800" i="1" dirty="0"/>
          </a:p>
          <a:p>
            <a:pPr algn="just"/>
            <a:r>
              <a:rPr lang="en-US" sz="4800" i="1" dirty="0"/>
              <a:t>Year: 2016</a:t>
            </a:r>
          </a:p>
          <a:p>
            <a:pPr algn="just"/>
            <a:endParaRPr lang="en-US" sz="4800" i="1" dirty="0"/>
          </a:p>
          <a:p>
            <a:pPr algn="just"/>
            <a:r>
              <a:rPr lang="en-US" sz="4800" i="1" dirty="0"/>
              <a:t>Advantages: stacked by </a:t>
            </a:r>
            <a:r>
              <a:rPr lang="en-US" sz="4800" i="1" dirty="0" err="1"/>
              <a:t>flownets</a:t>
            </a:r>
            <a:r>
              <a:rPr lang="en-US" sz="4800" i="1" dirty="0"/>
              <a:t> and </a:t>
            </a:r>
            <a:r>
              <a:rPr lang="en-US" sz="4800" i="1" dirty="0" err="1"/>
              <a:t>flownetcorr</a:t>
            </a:r>
            <a:r>
              <a:rPr lang="en-US" sz="4800" i="1" dirty="0"/>
              <a:t>, and produces much better results. Based on </a:t>
            </a:r>
            <a:r>
              <a:rPr lang="en-US" sz="4800" i="1" dirty="0" err="1"/>
              <a:t>FlowNet</a:t>
            </a:r>
            <a:endParaRPr lang="en-US" sz="4800" i="1" dirty="0"/>
          </a:p>
          <a:p>
            <a:pPr algn="just"/>
            <a:endParaRPr lang="en-US" sz="4800" i="1" dirty="0"/>
          </a:p>
          <a:p>
            <a:pPr algn="just"/>
            <a:r>
              <a:rPr lang="en-US" sz="4800" i="1" dirty="0"/>
              <a:t>Limitation: </a:t>
            </a:r>
            <a:r>
              <a:rPr lang="en-US" sz="4800" i="1" dirty="0" err="1"/>
              <a:t>FlowNet</a:t>
            </a:r>
            <a:r>
              <a:rPr lang="en-US" sz="4800" i="1" dirty="0"/>
              <a:t> 2.0 is only marginally slower than the original </a:t>
            </a:r>
            <a:r>
              <a:rPr lang="en-US" sz="4800" i="1" dirty="0" err="1"/>
              <a:t>FlowNet</a:t>
            </a:r>
            <a:r>
              <a:rPr lang="en-US" sz="4800" i="1" dirty="0"/>
              <a:t> although decreases the estimation error by more than 50%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8" name="Заголовок основного текста">
            <a:extLst>
              <a:ext uri="{FF2B5EF4-FFF2-40B4-BE49-F238E27FC236}">
                <a16:creationId xmlns:a16="http://schemas.microsoft.com/office/drawing/2014/main" id="{BD4BD588-82DB-474D-874B-BCDA6777F106}"/>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26715267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Related works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6178717"/>
            <a:ext cx="21506373" cy="6511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just"/>
            <a:r>
              <a:rPr lang="en-US" sz="4800" i="1" dirty="0"/>
              <a:t>Title: Optical Flow Estimation using a Spatial Pyramid Network (</a:t>
            </a:r>
            <a:r>
              <a:rPr lang="en-US" sz="4800" i="1" dirty="0" err="1"/>
              <a:t>Spynet</a:t>
            </a:r>
            <a:r>
              <a:rPr lang="en-US" sz="4800" i="1" dirty="0"/>
              <a:t>) </a:t>
            </a:r>
          </a:p>
          <a:p>
            <a:pPr algn="just"/>
            <a:endParaRPr lang="en-US" sz="4800" i="1" dirty="0"/>
          </a:p>
          <a:p>
            <a:pPr algn="just"/>
            <a:r>
              <a:rPr lang="en-US" sz="4800" i="1" dirty="0"/>
              <a:t>Year: 2016</a:t>
            </a:r>
          </a:p>
          <a:p>
            <a:pPr algn="just"/>
            <a:endParaRPr lang="en-US" sz="4800" i="1" dirty="0"/>
          </a:p>
          <a:p>
            <a:pPr algn="just"/>
            <a:r>
              <a:rPr lang="en-US" sz="4800" i="1" dirty="0"/>
              <a:t>Advantages: much more lightweight, with fewer parameters, faster,  and produces large motions in a course to fine manner</a:t>
            </a:r>
          </a:p>
          <a:p>
            <a:pPr algn="just"/>
            <a:endParaRPr lang="en-US" sz="4800" i="1" dirty="0"/>
          </a:p>
          <a:p>
            <a:pPr algn="just"/>
            <a:r>
              <a:rPr lang="en-US" sz="4800" i="1" dirty="0"/>
              <a:t>Limitation: performs below FlowNet2.0</a:t>
            </a:r>
            <a:endParaRPr lang="en-US" sz="4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FB1207C8-35CE-42B6-B2B3-BD07FCE134B3}"/>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8" name="Заголовок основного текста">
            <a:extLst>
              <a:ext uri="{FF2B5EF4-FFF2-40B4-BE49-F238E27FC236}">
                <a16:creationId xmlns:a16="http://schemas.microsoft.com/office/drawing/2014/main" id="{15569468-82FB-4E57-814B-7C220C8F30F8}"/>
              </a:ext>
            </a:extLst>
          </p:cNvPr>
          <p:cNvSpPr txBox="1"/>
          <p:nvPr/>
        </p:nvSpPr>
        <p:spPr>
          <a:xfrm>
            <a:off x="1201063" y="3718936"/>
            <a:ext cx="6991961" cy="67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Deep Learning (DL) Method</a:t>
            </a:r>
          </a:p>
        </p:txBody>
      </p:sp>
    </p:spTree>
    <p:extLst>
      <p:ext uri="{BB962C8B-B14F-4D97-AF65-F5344CB8AC3E}">
        <p14:creationId xmlns:p14="http://schemas.microsoft.com/office/powerpoint/2010/main" val="163271000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63A3B-7C9D-441F-B845-39B23183D6B2}"/>
              </a:ext>
            </a:extLst>
          </p:cNvPr>
          <p:cNvPicPr>
            <a:picLocks noChangeAspect="1"/>
          </p:cNvPicPr>
          <p:nvPr/>
        </p:nvPicPr>
        <p:blipFill>
          <a:blip r:embed="rId2"/>
          <a:stretch>
            <a:fillRect/>
          </a:stretch>
        </p:blipFill>
        <p:spPr>
          <a:xfrm>
            <a:off x="13932932" y="3829548"/>
            <a:ext cx="10077147" cy="660894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Objective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11199" y="3541486"/>
            <a:ext cx="21506373" cy="192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lvl="0" algn="l"/>
            <a:r>
              <a:rPr lang="en-US" sz="4800" dirty="0"/>
              <a:t>To generate a model which would be able to produce effective optical flow for given input sequence of raw images.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BBDF6FDA-AD51-4D08-ACDE-C7BA2E0F0E6C}"/>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3" name="Rectangle 2">
            <a:extLst>
              <a:ext uri="{FF2B5EF4-FFF2-40B4-BE49-F238E27FC236}">
                <a16:creationId xmlns:a16="http://schemas.microsoft.com/office/drawing/2014/main" id="{7D4CE431-9853-4D99-A763-01374DF0B5E1}"/>
              </a:ext>
            </a:extLst>
          </p:cNvPr>
          <p:cNvSpPr/>
          <p:nvPr/>
        </p:nvSpPr>
        <p:spPr>
          <a:xfrm>
            <a:off x="1211199" y="7500773"/>
            <a:ext cx="2677336" cy="1169551"/>
          </a:xfrm>
          <a:prstGeom prst="rect">
            <a:avLst/>
          </a:prstGeom>
        </p:spPr>
        <p:txBody>
          <a:bodyPr wrap="none">
            <a:spAutoFit/>
          </a:bodyPr>
          <a:lstStyle/>
          <a:p>
            <a:r>
              <a:rPr lang="en-US" sz="7000" b="1" cap="all" dirty="0">
                <a:solidFill>
                  <a:srgbClr val="253957"/>
                </a:solidFill>
                <a:latin typeface="Arial Narrow" charset="0"/>
              </a:rPr>
              <a:t>Tasks</a:t>
            </a:r>
          </a:p>
        </p:txBody>
      </p:sp>
      <p:sp>
        <p:nvSpPr>
          <p:cNvPr id="4" name="TextBox 3">
            <a:extLst>
              <a:ext uri="{FF2B5EF4-FFF2-40B4-BE49-F238E27FC236}">
                <a16:creationId xmlns:a16="http://schemas.microsoft.com/office/drawing/2014/main" id="{CFF9C76B-0F18-42F0-A0DF-67694CD85681}"/>
              </a:ext>
            </a:extLst>
          </p:cNvPr>
          <p:cNvSpPr txBox="1"/>
          <p:nvPr/>
        </p:nvSpPr>
        <p:spPr>
          <a:xfrm>
            <a:off x="1373628" y="8883718"/>
            <a:ext cx="23429471" cy="3868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lvl="0" indent="-685800" algn="l">
              <a:buFontTx/>
              <a:buChar char="-"/>
            </a:pPr>
            <a:r>
              <a:rPr lang="en-US" sz="4800" dirty="0"/>
              <a:t>Review related works on optical flow; 3 weeks</a:t>
            </a:r>
          </a:p>
          <a:p>
            <a:pPr marL="685800" lvl="0" indent="-685800" algn="l">
              <a:buFontTx/>
              <a:buChar char="-"/>
            </a:pPr>
            <a:r>
              <a:rPr lang="en-US" sz="4800" dirty="0"/>
              <a:t>Understand the dataset which contains images for training; 1 week</a:t>
            </a:r>
          </a:p>
          <a:p>
            <a:pPr marL="685800" lvl="0" indent="-685800" algn="l">
              <a:buFontTx/>
              <a:buChar char="-"/>
            </a:pPr>
            <a:r>
              <a:rPr lang="en-US" sz="4800" dirty="0"/>
              <a:t>Use deep learning approaches and TensorFlow library to generate a model; 1 Month</a:t>
            </a:r>
          </a:p>
          <a:p>
            <a:pPr marL="685800" lvl="0" indent="-685800" algn="l">
              <a:buFontTx/>
              <a:buChar char="-"/>
            </a:pPr>
            <a:r>
              <a:rPr lang="en-US" sz="4800" dirty="0"/>
              <a:t>Test the accuracy by comparing the produced optical flow with ground truth. 1 Month</a:t>
            </a:r>
          </a:p>
          <a:p>
            <a:pPr marL="0" marR="0" indent="0" algn="ctr" defTabSz="821531"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28882882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lyingthings3d">
            <a:extLst>
              <a:ext uri="{FF2B5EF4-FFF2-40B4-BE49-F238E27FC236}">
                <a16:creationId xmlns:a16="http://schemas.microsoft.com/office/drawing/2014/main" id="{ED2C4F8E-8FDE-41DC-9BCD-0F214B585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792" y="3367809"/>
            <a:ext cx="10682860" cy="5307836"/>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Methods and Algorithms And Technologies</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898365"/>
            <a:ext cx="8121355" cy="910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Tx/>
              <a:buChar char="-"/>
            </a:pPr>
            <a:r>
              <a:rPr lang="en-US" dirty="0"/>
              <a:t>FlowNet2.0</a:t>
            </a:r>
          </a:p>
          <a:p>
            <a:pPr marL="685800" indent="-685800" algn="l">
              <a:buFontTx/>
              <a:buChar char="-"/>
            </a:pPr>
            <a:r>
              <a:rPr lang="en-US" dirty="0" err="1"/>
              <a:t>FlowNetS</a:t>
            </a:r>
            <a:endParaRPr lang="en-US" dirty="0"/>
          </a:p>
          <a:p>
            <a:pPr marL="685800" indent="-685800" algn="l">
              <a:buFontTx/>
              <a:buChar char="-"/>
            </a:pPr>
            <a:r>
              <a:rPr lang="en-US" dirty="0" err="1"/>
              <a:t>FlowNetC</a:t>
            </a:r>
            <a:endParaRPr lang="en-US" dirty="0"/>
          </a:p>
          <a:p>
            <a:pPr marL="685800" indent="-685800" algn="l">
              <a:buFontTx/>
              <a:buChar char="-"/>
            </a:pPr>
            <a:r>
              <a:rPr lang="en-US" dirty="0"/>
              <a:t>PWC-Net</a:t>
            </a:r>
          </a:p>
          <a:p>
            <a:pPr algn="l"/>
            <a:endParaRPr lang="en-US" dirty="0"/>
          </a:p>
          <a:p>
            <a:pPr algn="l"/>
            <a:r>
              <a:rPr lang="en-US" b="1" dirty="0"/>
              <a:t>Popular data sets: </a:t>
            </a:r>
            <a:r>
              <a:rPr lang="en-US" dirty="0"/>
              <a:t>FlyingThings3D and KITTI optical flow 2015</a:t>
            </a:r>
          </a:p>
          <a:p>
            <a:pPr algn="l"/>
            <a:endParaRPr lang="en-US" dirty="0"/>
          </a:p>
          <a:p>
            <a:pPr algn="l"/>
            <a:r>
              <a:rPr lang="en-US" b="1" dirty="0"/>
              <a:t>Technologies</a:t>
            </a:r>
            <a:r>
              <a:rPr lang="en-US" dirty="0"/>
              <a:t>: TensorFlow library and deep learning techniques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0E27241B-9A17-4FE6-ACE5-403AFF7285F5}"/>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3" name="Picture 2">
            <a:extLst>
              <a:ext uri="{FF2B5EF4-FFF2-40B4-BE49-F238E27FC236}">
                <a16:creationId xmlns:a16="http://schemas.microsoft.com/office/drawing/2014/main" id="{0C140890-FC69-49D4-A949-9939FE2009F6}"/>
              </a:ext>
            </a:extLst>
          </p:cNvPr>
          <p:cNvPicPr>
            <a:picLocks noChangeAspect="1"/>
          </p:cNvPicPr>
          <p:nvPr/>
        </p:nvPicPr>
        <p:blipFill>
          <a:blip r:embed="rId4"/>
          <a:stretch>
            <a:fillRect/>
          </a:stretch>
        </p:blipFill>
        <p:spPr>
          <a:xfrm>
            <a:off x="12872720" y="8670630"/>
            <a:ext cx="6525932" cy="5079129"/>
          </a:xfrm>
          <a:prstGeom prst="rect">
            <a:avLst/>
          </a:prstGeom>
        </p:spPr>
      </p:pic>
    </p:spTree>
    <p:extLst>
      <p:ext uri="{BB962C8B-B14F-4D97-AF65-F5344CB8AC3E}">
        <p14:creationId xmlns:p14="http://schemas.microsoft.com/office/powerpoint/2010/main" val="33863520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11199" y="25082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Expected Results And evaluation</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661211"/>
            <a:ext cx="21506373" cy="8028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dirty="0"/>
              <a:t>Optical Flow Estimation Model (</a:t>
            </a:r>
            <a:r>
              <a:rPr lang="en-US" i="1" dirty="0"/>
              <a:t>Deep learning model</a:t>
            </a:r>
            <a:r>
              <a:rPr lang="en-US" dirty="0"/>
              <a:t>):</a:t>
            </a:r>
          </a:p>
          <a:p>
            <a:pPr algn="l"/>
            <a:endParaRPr lang="en-US" dirty="0"/>
          </a:p>
          <a:p>
            <a:pPr algn="l"/>
            <a:r>
              <a:rPr lang="en-US" dirty="0"/>
              <a:t>- The estimated approach should be able to generate a per-pixel</a:t>
            </a:r>
          </a:p>
          <a:p>
            <a:pPr algn="l"/>
            <a:r>
              <a:rPr lang="en-US" dirty="0"/>
              <a:t>prediction with images;</a:t>
            </a:r>
          </a:p>
          <a:p>
            <a:pPr algn="l"/>
            <a:endParaRPr lang="en-US" dirty="0"/>
          </a:p>
          <a:p>
            <a:pPr algn="l"/>
            <a:r>
              <a:rPr lang="en-US" dirty="0"/>
              <a:t>- The expected solution would be compared and evaluated with other solutions based on Deep Learning approaches.</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647B3821-71CC-43C5-82EB-32048DA105F4}"/>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28552949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2" y="2393992"/>
            <a:ext cx="21506373"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Reference</a:t>
            </a:r>
            <a:endParaRPr lang="en-US" sz="7000" b="1" dirty="0">
              <a:solidFill>
                <a:srgbClr val="FF0000"/>
              </a:solidFill>
              <a:latin typeface="Arial Narrow" charset="0"/>
              <a:ea typeface="Arial Narrow" charset="0"/>
              <a:cs typeface="Arial Narrow" charset="0"/>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3401574"/>
            <a:ext cx="21506373" cy="10314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buFont typeface="Arial" panose="020B0604020202020204" pitchFamily="34" charset="0"/>
              <a:buChar char="•"/>
            </a:pPr>
            <a:r>
              <a:rPr lang="en-US" sz="2800" dirty="0"/>
              <a:t>[1] </a:t>
            </a:r>
            <a:r>
              <a:rPr lang="en-US" sz="2800" dirty="0" err="1"/>
              <a:t>Ilg</a:t>
            </a:r>
            <a:r>
              <a:rPr lang="en-US" sz="2800" dirty="0"/>
              <a:t>, E., Mayer, N., </a:t>
            </a:r>
            <a:r>
              <a:rPr lang="en-US" sz="2800" dirty="0" err="1"/>
              <a:t>Saikia</a:t>
            </a:r>
            <a:r>
              <a:rPr lang="en-US" sz="2800" dirty="0"/>
              <a:t>, T., </a:t>
            </a:r>
            <a:r>
              <a:rPr lang="en-US" sz="2800" dirty="0" err="1"/>
              <a:t>Keuper</a:t>
            </a:r>
            <a:r>
              <a:rPr lang="en-US" sz="2800" dirty="0"/>
              <a:t>, M., </a:t>
            </a:r>
            <a:r>
              <a:rPr lang="en-US" sz="2800" dirty="0" err="1"/>
              <a:t>Dosovitskiy</a:t>
            </a:r>
            <a:r>
              <a:rPr lang="en-US" sz="2800" dirty="0"/>
              <a:t>, A., &amp; </a:t>
            </a:r>
            <a:r>
              <a:rPr lang="en-US" sz="2800" dirty="0" err="1"/>
              <a:t>Brox</a:t>
            </a:r>
            <a:r>
              <a:rPr lang="en-US" sz="2800" dirty="0"/>
              <a:t>, T. (2017). </a:t>
            </a:r>
            <a:r>
              <a:rPr lang="en-US" sz="2800" dirty="0" err="1"/>
              <a:t>Flownet</a:t>
            </a:r>
            <a:r>
              <a:rPr lang="en-US" sz="2800" dirty="0"/>
              <a:t> 2.0: Evolution of optical flow estimation with deep networks. In Proceedings of the IEEE conference on computer vision and pattern recognition (pp. 2462-2470). </a:t>
            </a:r>
          </a:p>
          <a:p>
            <a:pPr marL="685800" indent="-685800" algn="l">
              <a:buFont typeface="Arial" panose="020B0604020202020204" pitchFamily="34" charset="0"/>
              <a:buChar char="•"/>
            </a:pPr>
            <a:r>
              <a:rPr lang="en-US" sz="2800" dirty="0"/>
              <a:t>[2] </a:t>
            </a:r>
            <a:r>
              <a:rPr lang="en-US" sz="2800" dirty="0" err="1"/>
              <a:t>Dosovitskiy</a:t>
            </a:r>
            <a:r>
              <a:rPr lang="en-US" sz="2800" dirty="0"/>
              <a:t>, A., Fischer, P., </a:t>
            </a:r>
            <a:r>
              <a:rPr lang="en-US" sz="2800" dirty="0" err="1"/>
              <a:t>Ilg</a:t>
            </a:r>
            <a:r>
              <a:rPr lang="en-US" sz="2800" dirty="0"/>
              <a:t>, E., </a:t>
            </a:r>
            <a:r>
              <a:rPr lang="en-US" sz="2800" dirty="0" err="1"/>
              <a:t>Hausser</a:t>
            </a:r>
            <a:r>
              <a:rPr lang="en-US" sz="2800" dirty="0"/>
              <a:t>, P., </a:t>
            </a:r>
            <a:r>
              <a:rPr lang="en-US" sz="2800" dirty="0" err="1"/>
              <a:t>Hazirbas</a:t>
            </a:r>
            <a:r>
              <a:rPr lang="en-US" sz="2800" dirty="0"/>
              <a:t>, C., </a:t>
            </a:r>
            <a:r>
              <a:rPr lang="en-US" sz="2800" dirty="0" err="1"/>
              <a:t>Golkov</a:t>
            </a:r>
            <a:r>
              <a:rPr lang="en-US" sz="2800" dirty="0"/>
              <a:t>, V., ... &amp; </a:t>
            </a:r>
            <a:r>
              <a:rPr lang="en-US" sz="2800" dirty="0" err="1"/>
              <a:t>Brox</a:t>
            </a:r>
            <a:r>
              <a:rPr lang="en-US" sz="2800" dirty="0"/>
              <a:t>, T. (2015). </a:t>
            </a:r>
            <a:r>
              <a:rPr lang="en-US" sz="2800" dirty="0" err="1"/>
              <a:t>Flownet</a:t>
            </a:r>
            <a:r>
              <a:rPr lang="en-US" sz="2800" dirty="0"/>
              <a:t>: Learning optical flow with convolutional networks. In Proceedings of the IEEE international conference on computer vision (pp. 2758-2766).</a:t>
            </a:r>
          </a:p>
          <a:p>
            <a:pPr marL="685800" indent="-685800" algn="l">
              <a:buFont typeface="Arial" panose="020B0604020202020204" pitchFamily="34" charset="0"/>
              <a:buChar char="•"/>
            </a:pPr>
            <a:r>
              <a:rPr lang="en-US" sz="2800" dirty="0"/>
              <a:t>[3] Sun, D., Yang, X., Liu, M. Y., &amp; Kautz, J. (2018). PWC-Net: CNNs for optical flow using pyramid, warping, and cost volume. In Proceedings of the IEEE Conference on </a:t>
            </a:r>
            <a:r>
              <a:rPr lang="en-US" sz="2800" dirty="0" err="1"/>
              <a:t>ComputerVision</a:t>
            </a:r>
            <a:r>
              <a:rPr lang="en-US" sz="2800" dirty="0"/>
              <a:t> and Pattern Recognition (pp. 8934-8943).</a:t>
            </a:r>
          </a:p>
          <a:p>
            <a:pPr marL="685800" indent="-685800" algn="l">
              <a:buFont typeface="Arial" panose="020B0604020202020204" pitchFamily="34" charset="0"/>
              <a:buChar char="•"/>
            </a:pPr>
            <a:r>
              <a:rPr lang="en-US" sz="2800" dirty="0"/>
              <a:t>[4] </a:t>
            </a:r>
            <a:r>
              <a:rPr lang="en-US" sz="2800" dirty="0" err="1"/>
              <a:t>Menze</a:t>
            </a:r>
            <a:r>
              <a:rPr lang="en-US" sz="2800" dirty="0"/>
              <a:t>, M., &amp; Geiger, A. (2015). Object scene flow for autonomous vehicles. In Proceedings of the IEEE</a:t>
            </a:r>
          </a:p>
          <a:p>
            <a:pPr marL="685800" indent="-685800" algn="l">
              <a:buFont typeface="Arial" panose="020B0604020202020204" pitchFamily="34" charset="0"/>
              <a:buChar char="•"/>
            </a:pPr>
            <a:r>
              <a:rPr lang="en-US" sz="2800" dirty="0"/>
              <a:t>[5] Conference on Computer Vision and Pattern Recognition (pp. 3061-3070).</a:t>
            </a:r>
          </a:p>
          <a:p>
            <a:pPr marL="685800" indent="-685800" algn="l">
              <a:buFont typeface="Arial" panose="020B0604020202020204" pitchFamily="34" charset="0"/>
              <a:buChar char="•"/>
            </a:pPr>
            <a:r>
              <a:rPr lang="en-US" sz="2800" dirty="0"/>
              <a:t>[6] B.D. Lucas, T. </a:t>
            </a:r>
            <a:r>
              <a:rPr lang="en-US" sz="2800" dirty="0" err="1"/>
              <a:t>Kanade</a:t>
            </a:r>
            <a:r>
              <a:rPr lang="en-US" sz="2800" dirty="0"/>
              <a:t>, ”An Image Registration Technique with an Application to Stereo Vision”, in Proceedings of Image Understanding Workshop, 1981, pp. 121-130</a:t>
            </a:r>
          </a:p>
          <a:p>
            <a:pPr marL="685800" indent="-685800" algn="l">
              <a:buFont typeface="Arial" panose="020B0604020202020204" pitchFamily="34" charset="0"/>
              <a:buChar char="•"/>
            </a:pPr>
            <a:r>
              <a:rPr lang="en-US" sz="2800" dirty="0"/>
              <a:t>[7] </a:t>
            </a:r>
            <a:r>
              <a:rPr lang="en-US" sz="2800" dirty="0" err="1"/>
              <a:t>Gituma</a:t>
            </a:r>
            <a:r>
              <a:rPr lang="en-US" sz="2800" dirty="0"/>
              <a:t>, Mark. “What Is Optical Flow and Why Does It Matter in Deep Learning.” Medium, The Startup, 23 June 2019, </a:t>
            </a:r>
            <a:r>
              <a:rPr lang="en-US" sz="2800" dirty="0">
                <a:hlinkClick r:id="rId2"/>
              </a:rPr>
              <a:t>https://medium.com/swlh/what-is-optical-flow-and-why-does-it-matter-in-deep-learning-b3278bb205b5</a:t>
            </a:r>
            <a:endParaRPr lang="en-US" sz="2800" dirty="0"/>
          </a:p>
          <a:p>
            <a:pPr marL="685800" indent="-685800" algn="l">
              <a:buFont typeface="Arial" panose="020B0604020202020204" pitchFamily="34" charset="0"/>
              <a:buChar char="•"/>
            </a:pPr>
            <a:r>
              <a:rPr lang="en-US" sz="2800" dirty="0"/>
              <a:t>[8] </a:t>
            </a:r>
            <a:r>
              <a:rPr lang="en-US" sz="2800" dirty="0">
                <a:hlinkClick r:id="rId3"/>
              </a:rPr>
              <a:t>https://nanonets.com/blog/optical-flow/</a:t>
            </a:r>
            <a:endParaRPr lang="en-GH" sz="2800" dirty="0"/>
          </a:p>
          <a:p>
            <a:pPr marL="685800" indent="-685800" algn="l">
              <a:buFont typeface="Arial" panose="020B0604020202020204" pitchFamily="34" charset="0"/>
              <a:buChar char="•"/>
            </a:pPr>
            <a:r>
              <a:rPr lang="en-GH" sz="2800" dirty="0"/>
              <a:t>[9] </a:t>
            </a:r>
            <a:r>
              <a:rPr lang="en-US" sz="2800" dirty="0">
                <a:hlinkClick r:id="rId4"/>
              </a:rPr>
              <a:t>https://skywell.software/blog/top-6-computer-vision-techniques-and-algorithms/</a:t>
            </a:r>
            <a:endParaRPr lang="en-GH" sz="2800" dirty="0"/>
          </a:p>
          <a:p>
            <a:pPr marL="685800" indent="-685800" algn="l">
              <a:buFont typeface="Arial" panose="020B0604020202020204" pitchFamily="34" charset="0"/>
              <a:buChar char="•"/>
            </a:pPr>
            <a:r>
              <a:rPr lang="en-US" sz="2800" dirty="0"/>
              <a:t>[11] B. D. Lucas and T. </a:t>
            </a:r>
            <a:r>
              <a:rPr lang="en-US" sz="2800" dirty="0" err="1"/>
              <a:t>Kanade</a:t>
            </a:r>
            <a:r>
              <a:rPr lang="en-US" sz="2800" dirty="0"/>
              <a:t> (1981), An iterative image registration technique with an application to stereo vision. Proceedings of Imaging Understanding Workshop, pages 121—130</a:t>
            </a:r>
          </a:p>
          <a:p>
            <a:pPr marL="685800" indent="-685800" algn="l">
              <a:buFont typeface="Arial" panose="020B0604020202020204" pitchFamily="34" charset="0"/>
              <a:buChar char="•"/>
            </a:pPr>
            <a:r>
              <a:rPr lang="en-US" sz="2800" dirty="0"/>
              <a:t>[12] B.K.P. Horn and B.G. </a:t>
            </a:r>
            <a:r>
              <a:rPr lang="en-US" sz="2800" dirty="0" err="1"/>
              <a:t>Schunck</a:t>
            </a:r>
            <a:r>
              <a:rPr lang="en-US" sz="2800" dirty="0"/>
              <a:t>, "Determining optical flow." Artificial Intelligence, vol 17, pp 185–203, 1981. Manuscript available on MIT server</a:t>
            </a:r>
          </a:p>
          <a:p>
            <a:pPr marL="685800" indent="-685800" algn="l">
              <a:buFont typeface="Arial" panose="020B0604020202020204" pitchFamily="34" charset="0"/>
              <a:buChar char="•"/>
            </a:pPr>
            <a:endParaRPr lang="en-US" sz="2800" dirty="0"/>
          </a:p>
          <a:p>
            <a:pPr algn="l"/>
            <a:endParaRPr lang="en-US" sz="2800" dirty="0"/>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5"/>
          <a:stretch>
            <a:fillRect/>
          </a:stretch>
        </p:blipFill>
        <p:spPr>
          <a:xfrm>
            <a:off x="1211199" y="620465"/>
            <a:ext cx="1214985" cy="1214985"/>
          </a:xfrm>
          <a:prstGeom prst="rect">
            <a:avLst/>
          </a:prstGeom>
          <a:ln w="12700">
            <a:miter lim="400000"/>
          </a:ln>
        </p:spPr>
      </p:pic>
      <p:sp>
        <p:nvSpPr>
          <p:cNvPr id="2" name="Slide Number Placeholder 1">
            <a:extLst>
              <a:ext uri="{FF2B5EF4-FFF2-40B4-BE49-F238E27FC236}">
                <a16:creationId xmlns:a16="http://schemas.microsoft.com/office/drawing/2014/main" id="{EFE466E1-D6DB-429D-BC9D-929D1E47075F}"/>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68096416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3604164" y="10739394"/>
            <a:ext cx="17175667" cy="63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3200" b="1" dirty="0"/>
              <a:t>Address</a:t>
            </a:r>
            <a:r>
              <a:rPr sz="3200" dirty="0"/>
              <a:t>: </a:t>
            </a:r>
            <a:r>
              <a:rPr lang="en-US" sz="3200" dirty="0"/>
              <a:t> 20 </a:t>
            </a:r>
            <a:r>
              <a:rPr lang="en-US" sz="3200" dirty="0" err="1"/>
              <a:t>Myasnitskaya</a:t>
            </a:r>
            <a:r>
              <a:rPr lang="en-US" sz="3200" dirty="0"/>
              <a:t> </a:t>
            </a:r>
            <a:r>
              <a:rPr lang="en-US" sz="3200" dirty="0" err="1"/>
              <a:t>Ulitsa</a:t>
            </a:r>
            <a:r>
              <a:rPr lang="en-US" sz="3200" dirty="0"/>
              <a:t>, Moscow 101000 Russia   |   11 </a:t>
            </a:r>
            <a:r>
              <a:rPr lang="en-US" sz="3200" dirty="0" err="1"/>
              <a:t>Pokrovsky</a:t>
            </a:r>
            <a:r>
              <a:rPr lang="en-US" sz="3200" dirty="0"/>
              <a:t> Boulevard, Moscow 109028 Russia</a:t>
            </a:r>
            <a:endParaRPr sz="3200" dirty="0"/>
          </a:p>
        </p:txBody>
      </p:sp>
      <p:pic>
        <p:nvPicPr>
          <p:cNvPr id="7" name="Изображение" descr="Изображение"/>
          <p:cNvPicPr>
            <a:picLocks noChangeAspect="1"/>
          </p:cNvPicPr>
          <p:nvPr/>
        </p:nvPicPr>
        <p:blipFill>
          <a:blip r:embed="rId2"/>
          <a:stretch>
            <a:fillRect/>
          </a:stretch>
        </p:blipFill>
        <p:spPr>
          <a:xfrm>
            <a:off x="11065950" y="1880687"/>
            <a:ext cx="2252097" cy="2903349"/>
          </a:xfrm>
          <a:prstGeom prst="rect">
            <a:avLst/>
          </a:prstGeom>
          <a:ln w="12700">
            <a:miter lim="400000"/>
          </a:ln>
        </p:spPr>
      </p:pic>
      <p:sp>
        <p:nvSpPr>
          <p:cNvPr id="6" name="Адрес: ТехтТехтТехтТехтТехтТехтТехтТехтТехтТехтТехтТехтТехт">
            <a:extLst>
              <a:ext uri="{FF2B5EF4-FFF2-40B4-BE49-F238E27FC236}">
                <a16:creationId xmlns:a16="http://schemas.microsoft.com/office/drawing/2014/main" id="{9ABC1829-50B6-4B86-9531-43353E5AC94E}"/>
              </a:ext>
            </a:extLst>
          </p:cNvPr>
          <p:cNvSpPr txBox="1"/>
          <p:nvPr/>
        </p:nvSpPr>
        <p:spPr>
          <a:xfrm>
            <a:off x="7580040" y="6245880"/>
            <a:ext cx="9223916" cy="1221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defTabSz="642937">
              <a:defRPr sz="2400">
                <a:solidFill>
                  <a:srgbClr val="FFFFFF"/>
                </a:solidFill>
                <a:latin typeface="+mn-lt"/>
                <a:ea typeface="+mn-ea"/>
                <a:cs typeface="+mn-cs"/>
                <a:sym typeface="Arial Narrow"/>
              </a:defRPr>
            </a:lvl1pPr>
          </a:lstStyle>
          <a:p>
            <a:pPr algn="ctr"/>
            <a:r>
              <a:rPr lang="en-US" sz="7000" b="1" dirty="0"/>
              <a:t>Thank You for attention</a:t>
            </a:r>
            <a:endParaRPr sz="7000" dirty="0"/>
          </a:p>
        </p:txBody>
      </p:sp>
      <p:sp>
        <p:nvSpPr>
          <p:cNvPr id="2" name="Slide Number Placeholder 1">
            <a:extLst>
              <a:ext uri="{FF2B5EF4-FFF2-40B4-BE49-F238E27FC236}">
                <a16:creationId xmlns:a16="http://schemas.microsoft.com/office/drawing/2014/main" id="{A1087E6C-2F1B-4041-AB6A-5A6FF3FFB625}"/>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extBox 2">
            <a:extLst>
              <a:ext uri="{FF2B5EF4-FFF2-40B4-BE49-F238E27FC236}">
                <a16:creationId xmlns:a16="http://schemas.microsoft.com/office/drawing/2014/main" id="{2FAF0CA9-7C63-4F52-AB20-CDA6939E6349}"/>
              </a:ext>
            </a:extLst>
          </p:cNvPr>
          <p:cNvSpPr txBox="1"/>
          <p:nvPr/>
        </p:nvSpPr>
        <p:spPr>
          <a:xfrm>
            <a:off x="8193024" y="8227703"/>
            <a:ext cx="7973568"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solidFill>
                  <a:schemeClr val="bg1"/>
                </a:solidFill>
              </a:rPr>
              <a:t>Thanks to </a:t>
            </a:r>
            <a:r>
              <a:rPr lang="en-US" sz="2000" dirty="0" err="1">
                <a:solidFill>
                  <a:schemeClr val="bg1"/>
                </a:solidFill>
              </a:rPr>
              <a:t>Shadi</a:t>
            </a:r>
            <a:r>
              <a:rPr lang="en-US" sz="2000" dirty="0">
                <a:solidFill>
                  <a:schemeClr val="bg1"/>
                </a:solidFill>
              </a:rPr>
              <a:t> Saleh from Germany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3" y="2393992"/>
            <a:ext cx="16073440" cy="1324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Subject AREA</a:t>
            </a:r>
            <a:endParaRPr lang="en-US" sz="7000" b="1" dirty="0">
              <a:solidFill>
                <a:srgbClr val="FF0000"/>
              </a:solidFill>
              <a:latin typeface="Arial Narrow" charset="0"/>
              <a:ea typeface="Arial Narrow" charset="0"/>
              <a:cs typeface="Arial Narrow" charset="0"/>
            </a:endParaRPr>
          </a:p>
        </p:txBody>
      </p:sp>
      <p:sp>
        <p:nvSpPr>
          <p:cNvPr id="61" name="Заголовок основного текста"/>
          <p:cNvSpPr txBox="1"/>
          <p:nvPr/>
        </p:nvSpPr>
        <p:spPr>
          <a:xfrm>
            <a:off x="1201063" y="3653274"/>
            <a:ext cx="16073438" cy="73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Scene</a:t>
            </a:r>
          </a:p>
        </p:txBody>
      </p:sp>
      <p:sp>
        <p:nvSpPr>
          <p:cNvPr id="62" name="Название подразделения, лаборатории, факультета и т.д."/>
          <p:cNvSpPr txBox="1"/>
          <p:nvPr/>
        </p:nvSpPr>
        <p:spPr>
          <a:xfrm>
            <a:off x="9322420" y="711532"/>
            <a:ext cx="13385018" cy="97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r">
              <a:defRPr sz="2400">
                <a:solidFill>
                  <a:srgbClr val="253957"/>
                </a:solidFill>
                <a:latin typeface="+mn-lt"/>
                <a:ea typeface="+mn-ea"/>
                <a:cs typeface="+mn-cs"/>
                <a:sym typeface="Arial Narrow"/>
              </a:defRPr>
            </a:lvl1pPr>
          </a:lstStyle>
          <a:p>
            <a:r>
              <a:rPr lang="en-US" sz="3000" dirty="0"/>
              <a:t>Faculty of Computer Science  /  Master’s </a:t>
            </a:r>
            <a:r>
              <a:rPr lang="en-US" sz="3000" dirty="0" err="1"/>
              <a:t>Programme</a:t>
            </a:r>
            <a:r>
              <a:rPr lang="en-US" sz="3000" dirty="0"/>
              <a:t> ‘System and Software Engineering’</a:t>
            </a:r>
          </a:p>
          <a:p>
            <a:endParaRPr lang="en-US" dirty="0"/>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8" name="Content Placeholder 5">
            <a:extLst>
              <a:ext uri="{FF2B5EF4-FFF2-40B4-BE49-F238E27FC236}">
                <a16:creationId xmlns:a16="http://schemas.microsoft.com/office/drawing/2014/main" id="{2EBEBD99-AACB-4622-9195-E1EE80C61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1" y="4608576"/>
            <a:ext cx="15115775" cy="8515219"/>
          </a:xfrm>
          <a:prstGeom prst="rect">
            <a:avLst/>
          </a:prstGeom>
        </p:spPr>
      </p:pic>
      <p:sp>
        <p:nvSpPr>
          <p:cNvPr id="2" name="Slide Number Placeholder 1">
            <a:extLst>
              <a:ext uri="{FF2B5EF4-FFF2-40B4-BE49-F238E27FC236}">
                <a16:creationId xmlns:a16="http://schemas.microsoft.com/office/drawing/2014/main" id="{8E173445-57EA-419A-941E-3E6A4841977F}"/>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extBox 2">
            <a:extLst>
              <a:ext uri="{FF2B5EF4-FFF2-40B4-BE49-F238E27FC236}">
                <a16:creationId xmlns:a16="http://schemas.microsoft.com/office/drawing/2014/main" id="{CD645B05-CFF4-4A66-AA18-1D8FEF17D394}"/>
              </a:ext>
            </a:extLst>
          </p:cNvPr>
          <p:cNvSpPr txBox="1"/>
          <p:nvPr/>
        </p:nvSpPr>
        <p:spPr>
          <a:xfrm>
            <a:off x="666751" y="11694095"/>
            <a:ext cx="310515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j-lt"/>
                <a:ea typeface="+mj-ea"/>
                <a:cs typeface="+mj-cs"/>
                <a:sym typeface="Helvetica Light"/>
              </a:rPr>
              <a:t>Figure 1, [8]</a:t>
            </a:r>
          </a:p>
        </p:txBody>
      </p:sp>
    </p:spTree>
    <p:extLst>
      <p:ext uri="{BB962C8B-B14F-4D97-AF65-F5344CB8AC3E}">
        <p14:creationId xmlns:p14="http://schemas.microsoft.com/office/powerpoint/2010/main" val="33891158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3764" y="560748"/>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C99D5F2-09F7-456A-BF99-1572D1DD86FA}"/>
              </a:ext>
            </a:extLst>
          </p:cNvPr>
          <p:cNvSpPr txBox="1"/>
          <p:nvPr/>
        </p:nvSpPr>
        <p:spPr>
          <a:xfrm>
            <a:off x="1092702" y="867090"/>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sym typeface="Helvetica Light"/>
              </a:rPr>
              <a:t>Optical Flow</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60156" y="3044584"/>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13EE574-15D8-430B-93AB-A80CA237371E}"/>
              </a:ext>
            </a:extLst>
          </p:cNvPr>
          <p:cNvPicPr>
            <a:picLocks noChangeAspect="1"/>
          </p:cNvPicPr>
          <p:nvPr/>
        </p:nvPicPr>
        <p:blipFill>
          <a:blip r:embed="rId2"/>
          <a:stretch>
            <a:fillRect/>
          </a:stretch>
        </p:blipFill>
        <p:spPr>
          <a:xfrm>
            <a:off x="13845048" y="5047249"/>
            <a:ext cx="8979307" cy="799527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2556" y="5193672"/>
            <a:ext cx="0" cy="7315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2BBBD905-5508-4B46-A499-058D37AFF541}"/>
              </a:ext>
            </a:extLst>
          </p:cNvPr>
          <p:cNvPicPr>
            <a:picLocks noChangeAspect="1"/>
          </p:cNvPicPr>
          <p:nvPr/>
        </p:nvPicPr>
        <p:blipFill>
          <a:blip r:embed="rId3"/>
          <a:stretch>
            <a:fillRect/>
          </a:stretch>
        </p:blipFill>
        <p:spPr>
          <a:xfrm>
            <a:off x="1435555" y="5120400"/>
            <a:ext cx="9085538" cy="7995274"/>
          </a:xfrm>
          <a:prstGeom prst="rect">
            <a:avLst/>
          </a:prstGeom>
        </p:spPr>
      </p:pic>
      <p:sp>
        <p:nvSpPr>
          <p:cNvPr id="5" name="Slide Number Placeholder 4">
            <a:extLst>
              <a:ext uri="{FF2B5EF4-FFF2-40B4-BE49-F238E27FC236}">
                <a16:creationId xmlns:a16="http://schemas.microsoft.com/office/drawing/2014/main" id="{5EE2D371-58D0-4B84-9DFA-9F6439B4F3D9}"/>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6" name="TextBox 5">
            <a:extLst>
              <a:ext uri="{FF2B5EF4-FFF2-40B4-BE49-F238E27FC236}">
                <a16:creationId xmlns:a16="http://schemas.microsoft.com/office/drawing/2014/main" id="{FA833310-9101-447C-8AD9-1395921A4AD0}"/>
              </a:ext>
            </a:extLst>
          </p:cNvPr>
          <p:cNvSpPr txBox="1"/>
          <p:nvPr/>
        </p:nvSpPr>
        <p:spPr>
          <a:xfrm>
            <a:off x="6119174" y="4434825"/>
            <a:ext cx="12622306"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US" sz="4000" b="0" i="0" u="none" strike="noStrike" cap="none" spc="0" normalizeH="0" baseline="0" dirty="0">
                <a:ln>
                  <a:noFill/>
                </a:ln>
                <a:solidFill>
                  <a:srgbClr val="000000"/>
                </a:solidFill>
                <a:effectLst/>
                <a:uFillTx/>
                <a:latin typeface="+mj-lt"/>
                <a:ea typeface="+mj-ea"/>
                <a:cs typeface="+mj-cs"/>
                <a:sym typeface="Helvetica Light"/>
              </a:rPr>
              <a:t>An object moves from the top left </a:t>
            </a:r>
            <a:r>
              <a:rPr lang="en-US" sz="4000" dirty="0"/>
              <a:t>to bottom right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763804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6136" y="686972"/>
            <a:ext cx="22877586" cy="36885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A6B852-6A26-4A26-907A-53A50C7FC041}"/>
              </a:ext>
            </a:extLst>
          </p:cNvPr>
          <p:cNvSpPr txBox="1"/>
          <p:nvPr/>
        </p:nvSpPr>
        <p:spPr>
          <a:xfrm>
            <a:off x="1052146" y="933156"/>
            <a:ext cx="22279708" cy="1860894"/>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10800" b="0" i="0" u="none" strike="noStrike" kern="1200" cap="none" spc="0" normalizeH="0" baseline="0">
                <a:ln>
                  <a:noFill/>
                </a:ln>
                <a:solidFill>
                  <a:srgbClr val="FFFFFF"/>
                </a:solidFill>
                <a:effectLst/>
                <a:uFillTx/>
                <a:latin typeface="+mj-lt"/>
                <a:ea typeface="+mj-ea"/>
                <a:cs typeface="+mj-cs"/>
                <a:sym typeface="Helvetica Light"/>
              </a:rPr>
              <a:t>Optical Flow: Video frames</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2897262"/>
            <a:ext cx="15544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Content Placeholder 3">
            <a:extLst>
              <a:ext uri="{FF2B5EF4-FFF2-40B4-BE49-F238E27FC236}">
                <a16:creationId xmlns:a16="http://schemas.microsoft.com/office/drawing/2014/main" id="{E08D5FFC-F323-4E51-B630-13FCAB2FFCDE}"/>
              </a:ext>
            </a:extLst>
          </p:cNvPr>
          <p:cNvPicPr>
            <a:picLocks noChangeAspect="1"/>
          </p:cNvPicPr>
          <p:nvPr/>
        </p:nvPicPr>
        <p:blipFill>
          <a:blip r:embed="rId2"/>
          <a:stretch>
            <a:fillRect/>
          </a:stretch>
        </p:blipFill>
        <p:spPr>
          <a:xfrm>
            <a:off x="1820417" y="5019822"/>
            <a:ext cx="20632967" cy="7995274"/>
          </a:xfrm>
          <a:prstGeom prst="rect">
            <a:avLst/>
          </a:prstGeom>
        </p:spPr>
      </p:pic>
      <p:sp>
        <p:nvSpPr>
          <p:cNvPr id="4" name="Slide Number Placeholder 3">
            <a:extLst>
              <a:ext uri="{FF2B5EF4-FFF2-40B4-BE49-F238E27FC236}">
                <a16:creationId xmlns:a16="http://schemas.microsoft.com/office/drawing/2014/main" id="{39D804B2-B3F9-459B-88E8-CBEA01B520F5}"/>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3514727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73768" y="642354"/>
            <a:ext cx="8664614" cy="1235910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E0A4B5-8D9B-4F0E-AB82-BD0B56E61DA0}"/>
              </a:ext>
            </a:extLst>
          </p:cNvPr>
          <p:cNvSpPr txBox="1"/>
          <p:nvPr/>
        </p:nvSpPr>
        <p:spPr>
          <a:xfrm>
            <a:off x="1348474" y="1828800"/>
            <a:ext cx="7315200" cy="5775158"/>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indent="0" defTabSz="914400" fontAlgn="auto" hangingPunct="1">
              <a:lnSpc>
                <a:spcPct val="90000"/>
              </a:lnSpc>
              <a:spcBef>
                <a:spcPct val="0"/>
              </a:spcBef>
              <a:spcAft>
                <a:spcPts val="600"/>
              </a:spcAft>
              <a:buClrTx/>
              <a:buSzTx/>
              <a:tabLst/>
            </a:pPr>
            <a:r>
              <a:rPr kumimoji="0" lang="en-US" sz="9600" b="0" i="0" u="none" strike="noStrike" kern="1200" cap="none" spc="0" normalizeH="0" baseline="0">
                <a:ln>
                  <a:noFill/>
                </a:ln>
                <a:solidFill>
                  <a:srgbClr val="FFFFFF"/>
                </a:solidFill>
                <a:effectLst/>
                <a:uFillTx/>
                <a:latin typeface="+mj-lt"/>
                <a:ea typeface="+mj-ea"/>
                <a:cs typeface="+mj-cs"/>
                <a:sym typeface="Helvetica Light"/>
              </a:rPr>
              <a:t>Optical Flow Estimation Problem</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82252" y="7820534"/>
            <a:ext cx="51735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9B029D-D155-4DF0-8ED5-4B50DEEB6064}"/>
              </a:ext>
            </a:extLst>
          </p:cNvPr>
          <p:cNvPicPr>
            <a:picLocks noChangeAspect="1"/>
          </p:cNvPicPr>
          <p:nvPr/>
        </p:nvPicPr>
        <p:blipFill>
          <a:blip r:embed="rId2"/>
          <a:stretch>
            <a:fillRect/>
          </a:stretch>
        </p:blipFill>
        <p:spPr>
          <a:xfrm>
            <a:off x="10794684" y="985146"/>
            <a:ext cx="10851991" cy="10755750"/>
          </a:xfrm>
          <a:prstGeom prst="rect">
            <a:avLst/>
          </a:prstGeom>
        </p:spPr>
      </p:pic>
      <p:sp>
        <p:nvSpPr>
          <p:cNvPr id="4" name="Slide Number Placeholder 3">
            <a:extLst>
              <a:ext uri="{FF2B5EF4-FFF2-40B4-BE49-F238E27FC236}">
                <a16:creationId xmlns:a16="http://schemas.microsoft.com/office/drawing/2014/main" id="{553422F0-9B17-44DF-900E-B1A2A64C44EE}"/>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31C35C5D-3534-43DB-A67C-FF0228EB0AFD}"/>
              </a:ext>
            </a:extLst>
          </p:cNvPr>
          <p:cNvSpPr txBox="1"/>
          <p:nvPr/>
        </p:nvSpPr>
        <p:spPr>
          <a:xfrm>
            <a:off x="11517906" y="11817841"/>
            <a:ext cx="9405545"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t>How do we estimate the displacement?</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899876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Sparse vs dense Optical Flow</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9530986" y="9411265"/>
            <a:ext cx="7403436" cy="359927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Sparse techniques only need to process some pixels from the whole image</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6934422" y="9351269"/>
            <a:ext cx="7106678" cy="3464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400" dirty="0"/>
              <a:t>Dense techniques process all the pixels</a:t>
            </a:r>
          </a:p>
        </p:txBody>
      </p:sp>
      <p:pic>
        <p:nvPicPr>
          <p:cNvPr id="1026" name="Picture 2" descr="Left: Sparse Optical Flow ; Right: Dense Optical Flow ">
            <a:extLst>
              <a:ext uri="{FF2B5EF4-FFF2-40B4-BE49-F238E27FC236}">
                <a16:creationId xmlns:a16="http://schemas.microsoft.com/office/drawing/2014/main" id="{DDB4149B-CBC6-4C11-A2EF-4532312DA7B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161868" y="4364730"/>
            <a:ext cx="12301040" cy="34647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C06F91-2DEB-4BD6-BB4B-AC88EA90BECA}"/>
              </a:ext>
            </a:extLst>
          </p:cNvPr>
          <p:cNvSpPr txBox="1"/>
          <p:nvPr/>
        </p:nvSpPr>
        <p:spPr>
          <a:xfrm>
            <a:off x="13804228" y="8030825"/>
            <a:ext cx="5334000"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j-lt"/>
                <a:ea typeface="+mj-ea"/>
                <a:cs typeface="+mj-cs"/>
                <a:sym typeface="Helvetica Light"/>
              </a:rPr>
              <a:t>Figure 2,</a:t>
            </a:r>
            <a:r>
              <a:rPr lang="en-US" sz="4000" dirty="0"/>
              <a:t>[8]</a:t>
            </a:r>
            <a:endParaRPr kumimoji="0" lang="en-US" sz="40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9082198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7E59594-280F-4E1A-8E21-E037F037D80F}"/>
              </a:ext>
            </a:extLst>
          </p:cNvPr>
          <p:cNvSpPr txBox="1"/>
          <p:nvPr/>
        </p:nvSpPr>
        <p:spPr>
          <a:xfrm>
            <a:off x="9780868" y="2372259"/>
            <a:ext cx="14603132" cy="128636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Estimation Problem</a:t>
            </a:r>
          </a:p>
        </p:txBody>
      </p:sp>
      <p:pic>
        <p:nvPicPr>
          <p:cNvPr id="11" name="Picture 10">
            <a:extLst>
              <a:ext uri="{FF2B5EF4-FFF2-40B4-BE49-F238E27FC236}">
                <a16:creationId xmlns:a16="http://schemas.microsoft.com/office/drawing/2014/main" id="{ACCC2FD4-8B6A-44EB-900F-E01B777DCFB6}"/>
              </a:ext>
            </a:extLst>
          </p:cNvPr>
          <p:cNvPicPr>
            <a:picLocks noChangeAspect="1"/>
          </p:cNvPicPr>
          <p:nvPr/>
        </p:nvPicPr>
        <p:blipFill rotWithShape="1">
          <a:blip r:embed="rId2"/>
          <a:srcRect l="26780" r="35199"/>
          <a:stretch/>
        </p:blipFill>
        <p:spPr>
          <a:xfrm>
            <a:off x="20" y="10"/>
            <a:ext cx="9271162" cy="13715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61868" y="4230234"/>
            <a:ext cx="12618720" cy="0"/>
          </a:xfrm>
          <a:prstGeom prst="line">
            <a:avLst/>
          </a:prstGeom>
          <a:ln w="19050">
            <a:solidFill>
              <a:srgbClr val="60A4A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7A75FC-5FB4-4FAF-8753-441F49716A26}"/>
              </a:ext>
            </a:extLst>
          </p:cNvPr>
          <p:cNvSpPr txBox="1"/>
          <p:nvPr/>
        </p:nvSpPr>
        <p:spPr>
          <a:xfrm>
            <a:off x="10046364" y="4403819"/>
            <a:ext cx="13172978" cy="361871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400" dirty="0"/>
              <a:t>- The problem of optical flow has historically been an optimization problem in computer vision</a:t>
            </a:r>
          </a:p>
          <a:p>
            <a:pPr lvl="0" algn="l" defTabSz="914400" hangingPunct="1"/>
            <a:r>
              <a:rPr lang="en-US" sz="4400" dirty="0"/>
              <a:t>- Recent approaches by applying deep learning have shown impressive results. </a:t>
            </a:r>
            <a:endParaRPr kumimoji="0" lang="en-US" sz="4400" b="0" i="0" u="none" strike="noStrike" kern="1200" cap="none" spc="0" normalizeH="0" baseline="0" dirty="0">
              <a:ln>
                <a:noFill/>
              </a:ln>
              <a:solidFill>
                <a:schemeClr val="tx1"/>
              </a:solidFill>
              <a:effectLst/>
              <a:uFillTx/>
              <a:latin typeface="+mn-lt"/>
              <a:ea typeface="+mn-ea"/>
              <a:cs typeface="+mn-cs"/>
              <a:sym typeface="Helvetica Light"/>
            </a:endParaRPr>
          </a:p>
        </p:txBody>
      </p:sp>
      <p:sp>
        <p:nvSpPr>
          <p:cNvPr id="2" name="Slide Number Placeholder 1">
            <a:extLst>
              <a:ext uri="{FF2B5EF4-FFF2-40B4-BE49-F238E27FC236}">
                <a16:creationId xmlns:a16="http://schemas.microsoft.com/office/drawing/2014/main" id="{AA9B6FC4-2161-4C26-81F4-86FDC2B0E9CF}"/>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7" name="Очень крутой заголовок…">
            <a:extLst>
              <a:ext uri="{FF2B5EF4-FFF2-40B4-BE49-F238E27FC236}">
                <a16:creationId xmlns:a16="http://schemas.microsoft.com/office/drawing/2014/main" id="{30C8722C-D97E-4439-8CB3-6791302A4FA7}"/>
              </a:ext>
            </a:extLst>
          </p:cNvPr>
          <p:cNvSpPr txBox="1"/>
          <p:nvPr/>
        </p:nvSpPr>
        <p:spPr>
          <a:xfrm>
            <a:off x="9884739" y="8196116"/>
            <a:ext cx="13172978" cy="1286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cap="all" dirty="0">
                <a:solidFill>
                  <a:srgbClr val="253957"/>
                </a:solidFill>
                <a:latin typeface="Arial Narrow" charset="0"/>
              </a:rPr>
              <a:t>Relevance</a:t>
            </a:r>
            <a:r>
              <a:rPr lang="en-US" sz="7000" b="1" dirty="0">
                <a:latin typeface="Arial Narrow" charset="0"/>
                <a:ea typeface="Arial Narrow" charset="0"/>
                <a:cs typeface="Arial Narrow" charset="0"/>
              </a:rPr>
              <a:t> and Use</a:t>
            </a:r>
            <a:endParaRPr lang="en-US" sz="7000" b="1" dirty="0">
              <a:solidFill>
                <a:srgbClr val="FF0000"/>
              </a:solidFill>
              <a:latin typeface="Arial Narrow" charset="0"/>
              <a:ea typeface="Arial Narrow" charset="0"/>
              <a:cs typeface="Arial Narrow" charset="0"/>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AA19687-EEA7-4D6A-A9BD-479F67F15237}"/>
              </a:ext>
            </a:extLst>
          </p:cNvPr>
          <p:cNvSpPr txBox="1"/>
          <p:nvPr/>
        </p:nvSpPr>
        <p:spPr>
          <a:xfrm>
            <a:off x="10000242" y="9656070"/>
            <a:ext cx="12941971" cy="3135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r>
              <a:rPr lang="en-US" sz="4400" dirty="0"/>
              <a:t>Motion detection, video compression, Motion estimation and video compression have developed as a major aspect of optical flow research</a:t>
            </a:r>
          </a:p>
        </p:txBody>
      </p:sp>
    </p:spTree>
    <p:extLst>
      <p:ext uri="{BB962C8B-B14F-4D97-AF65-F5344CB8AC3E}">
        <p14:creationId xmlns:p14="http://schemas.microsoft.com/office/powerpoint/2010/main" val="212054213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D2B7B-AC76-4F4E-93D0-FDBBA3257517}"/>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TextBox 2">
            <a:extLst>
              <a:ext uri="{FF2B5EF4-FFF2-40B4-BE49-F238E27FC236}">
                <a16:creationId xmlns:a16="http://schemas.microsoft.com/office/drawing/2014/main" id="{C3897480-F33D-4D5A-9464-C987AC24C4F3}"/>
              </a:ext>
            </a:extLst>
          </p:cNvPr>
          <p:cNvSpPr txBox="1"/>
          <p:nvPr/>
        </p:nvSpPr>
        <p:spPr>
          <a:xfrm>
            <a:off x="2365248" y="676773"/>
            <a:ext cx="19653503" cy="154720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Autofit/>
          </a:bodyPr>
          <a:lstStyle/>
          <a:p>
            <a:pPr marL="0" marR="0" indent="0" algn="l" defTabSz="914400" fontAlgn="auto" hangingPunct="1">
              <a:lnSpc>
                <a:spcPct val="90000"/>
              </a:lnSpc>
              <a:spcBef>
                <a:spcPct val="0"/>
              </a:spcBef>
              <a:spcAft>
                <a:spcPts val="600"/>
              </a:spcAft>
              <a:buClrTx/>
              <a:buSzTx/>
              <a:tabLst/>
            </a:pPr>
            <a:r>
              <a:rPr lang="en-US" sz="7000" b="1" cap="all" dirty="0">
                <a:solidFill>
                  <a:srgbClr val="253957"/>
                </a:solidFill>
                <a:latin typeface="Arial Narrow" charset="0"/>
                <a:ea typeface="+mn-ea"/>
                <a:cs typeface="+mn-cs"/>
              </a:rPr>
              <a:t>Optical Flow – State of the art - previous</a:t>
            </a:r>
          </a:p>
        </p:txBody>
      </p:sp>
      <p:sp>
        <p:nvSpPr>
          <p:cNvPr id="4" name="TextBox 3">
            <a:extLst>
              <a:ext uri="{FF2B5EF4-FFF2-40B4-BE49-F238E27FC236}">
                <a16:creationId xmlns:a16="http://schemas.microsoft.com/office/drawing/2014/main" id="{8034540D-8C47-42B7-A397-3BC0116ED38F}"/>
              </a:ext>
            </a:extLst>
          </p:cNvPr>
          <p:cNvSpPr txBox="1"/>
          <p:nvPr/>
        </p:nvSpPr>
        <p:spPr>
          <a:xfrm>
            <a:off x="914400" y="2519111"/>
            <a:ext cx="22421087" cy="3008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lvl="1" indent="0" algn="l" defTabSz="914400" hangingPunct="1"/>
            <a:r>
              <a:rPr lang="en-US" sz="4800" kern="1200" dirty="0">
                <a:solidFill>
                  <a:schemeClr val="tx1"/>
                </a:solidFill>
              </a:rPr>
              <a:t>The concept of optical flow was introduced by the American psychologist James J. Gibson in the 1940s to describe the visual stimulus provided to animals moving through the world. Gibson stressed the importance of optic flow for affordance perception, the ability to discern possibilities for action within the environment. </a:t>
            </a:r>
          </a:p>
          <a:p>
            <a:pPr lvl="1" indent="0" algn="l" defTabSz="914400" hangingPunct="1"/>
            <a:endParaRPr kumimoji="0" lang="en-US" sz="4800" b="0" i="0" u="none" strike="noStrike" kern="1200" cap="none" spc="0" normalizeH="0" dirty="0">
              <a:ln>
                <a:noFill/>
              </a:ln>
              <a:solidFill>
                <a:schemeClr val="tx1"/>
              </a:solidFill>
              <a:effectLst/>
              <a:uFillTx/>
              <a:latin typeface="+mn-lt"/>
              <a:ea typeface="+mn-ea"/>
              <a:cs typeface="+mn-cs"/>
              <a:sym typeface="Helvetica Light"/>
            </a:endParaRPr>
          </a:p>
        </p:txBody>
      </p:sp>
      <p:pic>
        <p:nvPicPr>
          <p:cNvPr id="5" name="Picture 2" descr="Image result for optical flow">
            <a:extLst>
              <a:ext uri="{FF2B5EF4-FFF2-40B4-BE49-F238E27FC236}">
                <a16:creationId xmlns:a16="http://schemas.microsoft.com/office/drawing/2014/main" id="{485794EE-50C4-4B1B-808E-DFFD7753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62" y="6688157"/>
            <a:ext cx="16703040" cy="5577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BE3303-3C52-4591-ADF6-690702B46CD4}"/>
              </a:ext>
            </a:extLst>
          </p:cNvPr>
          <p:cNvSpPr txBox="1"/>
          <p:nvPr/>
        </p:nvSpPr>
        <p:spPr>
          <a:xfrm>
            <a:off x="17666208" y="5528063"/>
            <a:ext cx="5803392" cy="6915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just"/>
            <a:r>
              <a:rPr lang="en-US" sz="4400" dirty="0"/>
              <a:t>The optic flow experienced by a rotating observer (in this case a fly). The direction and magnitude of optic flow at each location is represented by the direction and length of each arrow.</a:t>
            </a:r>
            <a:endParaRPr kumimoji="0" lang="en-US" sz="44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218113131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0DBAA482A684204793E06FC7E0AFAD14" ma:contentTypeVersion="6" ma:contentTypeDescription="Создание документа." ma:contentTypeScope="" ma:versionID="c75c8e2ec7d79cf5fd218d5e596aafb0">
  <xsd:schema xmlns:xsd="http://www.w3.org/2001/XMLSchema" xmlns:xs="http://www.w3.org/2001/XMLSchema" xmlns:p="http://schemas.microsoft.com/office/2006/metadata/properties" xmlns:ns3="c866f390-f2b6-40cc-afc1-5d4fd229ae6a" targetNamespace="http://schemas.microsoft.com/office/2006/metadata/properties" ma:root="true" ma:fieldsID="cfe7d2e3f31ad5333e420750ed364781" ns3:_="">
    <xsd:import namespace="c866f390-f2b6-40cc-afc1-5d4fd229ae6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66f390-f2b6-40cc-afc1-5d4fd229ae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C7A50E-9310-4077-AAF5-C1D0BBD35A94}">
  <ds:schemaRefs>
    <ds:schemaRef ds:uri="http://schemas.microsoft.com/sharepoint/v3/contenttype/forms"/>
  </ds:schemaRefs>
</ds:datastoreItem>
</file>

<file path=customXml/itemProps2.xml><?xml version="1.0" encoding="utf-8"?>
<ds:datastoreItem xmlns:ds="http://schemas.openxmlformats.org/officeDocument/2006/customXml" ds:itemID="{865FC44F-5AAA-425D-B3BE-AC2A22B3EF6C}">
  <ds:schemaRefs>
    <ds:schemaRef ds:uri="c866f390-f2b6-40cc-afc1-5d4fd229ae6a"/>
    <ds:schemaRef ds:uri="http://purl.org/dc/elements/1.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DA2A47B3-0DD8-4AFF-825E-78743D592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66f390-f2b6-40cc-afc1-5d4fd229a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367</TotalTime>
  <Words>2151</Words>
  <Application>Microsoft Office PowerPoint</Application>
  <PresentationFormat>Custom</PresentationFormat>
  <Paragraphs>229</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Narrow</vt:lpstr>
      <vt:lpstr>Calibri</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Afriyie Attakorah</dc:creator>
  <cp:lastModifiedBy>Joseph Afriyie Attakorah</cp:lastModifiedBy>
  <cp:revision>2</cp:revision>
  <dcterms:created xsi:type="dcterms:W3CDTF">2020-02-13T08:21:13Z</dcterms:created>
  <dcterms:modified xsi:type="dcterms:W3CDTF">2020-02-13T14:28:55Z</dcterms:modified>
</cp:coreProperties>
</file>